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3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279" r:id="rId46"/>
    <p:sldId id="311" r:id="rId47"/>
    <p:sldId id="280" r:id="rId48"/>
    <p:sldId id="312" r:id="rId49"/>
    <p:sldId id="313" r:id="rId50"/>
    <p:sldId id="314" r:id="rId51"/>
    <p:sldId id="315" r:id="rId52"/>
    <p:sldId id="289" r:id="rId53"/>
    <p:sldId id="290" r:id="rId54"/>
    <p:sldId id="291" r:id="rId55"/>
    <p:sldId id="320" r:id="rId56"/>
    <p:sldId id="322" r:id="rId57"/>
    <p:sldId id="323" r:id="rId58"/>
    <p:sldId id="324" r:id="rId59"/>
    <p:sldId id="325" r:id="rId60"/>
    <p:sldId id="326" r:id="rId61"/>
    <p:sldId id="292" r:id="rId62"/>
    <p:sldId id="293" r:id="rId63"/>
    <p:sldId id="294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5" r:id="rId72"/>
    <p:sldId id="336" r:id="rId73"/>
    <p:sldId id="337" r:id="rId74"/>
    <p:sldId id="338" r:id="rId75"/>
    <p:sldId id="321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8" r:id="rId103"/>
    <p:sldId id="334" r:id="rId104"/>
    <p:sldId id="369" r:id="rId105"/>
    <p:sldId id="370" r:id="rId106"/>
    <p:sldId id="371" r:id="rId107"/>
    <p:sldId id="372" r:id="rId108"/>
    <p:sldId id="373" r:id="rId109"/>
    <p:sldId id="374" r:id="rId110"/>
    <p:sldId id="375" r:id="rId111"/>
    <p:sldId id="376" r:id="rId112"/>
    <p:sldId id="377" r:id="rId113"/>
    <p:sldId id="378" r:id="rId114"/>
    <p:sldId id="379" r:id="rId115"/>
    <p:sldId id="380" r:id="rId116"/>
    <p:sldId id="381" r:id="rId117"/>
    <p:sldId id="382" r:id="rId118"/>
    <p:sldId id="383" r:id="rId119"/>
    <p:sldId id="384" r:id="rId120"/>
    <p:sldId id="385" r:id="rId121"/>
    <p:sldId id="386" r:id="rId122"/>
    <p:sldId id="387" r:id="rId123"/>
    <p:sldId id="388" r:id="rId124"/>
    <p:sldId id="389" r:id="rId125"/>
    <p:sldId id="390" r:id="rId126"/>
    <p:sldId id="391" r:id="rId127"/>
    <p:sldId id="392" r:id="rId128"/>
    <p:sldId id="393" r:id="rId129"/>
    <p:sldId id="394" r:id="rId130"/>
    <p:sldId id="395" r:id="rId131"/>
    <p:sldId id="396" r:id="rId132"/>
    <p:sldId id="397" r:id="rId133"/>
    <p:sldId id="402" r:id="rId134"/>
    <p:sldId id="403" r:id="rId135"/>
    <p:sldId id="404" r:id="rId136"/>
    <p:sldId id="405" r:id="rId137"/>
    <p:sldId id="406" r:id="rId138"/>
    <p:sldId id="407" r:id="rId139"/>
    <p:sldId id="408" r:id="rId140"/>
    <p:sldId id="409" r:id="rId141"/>
    <p:sldId id="410" r:id="rId142"/>
    <p:sldId id="411" r:id="rId143"/>
    <p:sldId id="412" r:id="rId144"/>
    <p:sldId id="413" r:id="rId145"/>
    <p:sldId id="414" r:id="rId146"/>
    <p:sldId id="415" r:id="rId147"/>
    <p:sldId id="416" r:id="rId148"/>
    <p:sldId id="417" r:id="rId149"/>
    <p:sldId id="418" r:id="rId150"/>
    <p:sldId id="419" r:id="rId151"/>
    <p:sldId id="420" r:id="rId152"/>
    <p:sldId id="421" r:id="rId153"/>
    <p:sldId id="426" r:id="rId154"/>
    <p:sldId id="427" r:id="rId155"/>
    <p:sldId id="428" r:id="rId156"/>
    <p:sldId id="429" r:id="rId157"/>
    <p:sldId id="430" r:id="rId158"/>
    <p:sldId id="431" r:id="rId159"/>
    <p:sldId id="432" r:id="rId160"/>
    <p:sldId id="433" r:id="rId161"/>
    <p:sldId id="434" r:id="rId162"/>
    <p:sldId id="435" r:id="rId163"/>
    <p:sldId id="436" r:id="rId164"/>
    <p:sldId id="437" r:id="rId165"/>
    <p:sldId id="438" r:id="rId166"/>
    <p:sldId id="439" r:id="rId167"/>
    <p:sldId id="440" r:id="rId168"/>
    <p:sldId id="441" r:id="rId169"/>
    <p:sldId id="442" r:id="rId170"/>
    <p:sldId id="443" r:id="rId171"/>
    <p:sldId id="444" r:id="rId172"/>
    <p:sldId id="445" r:id="rId173"/>
    <p:sldId id="446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4" r:id="rId189"/>
    <p:sldId id="465" r:id="rId190"/>
    <p:sldId id="466" r:id="rId191"/>
    <p:sldId id="467" r:id="rId192"/>
    <p:sldId id="468" r:id="rId193"/>
    <p:sldId id="469" r:id="rId194"/>
    <p:sldId id="470" r:id="rId195"/>
    <p:sldId id="471" r:id="rId196"/>
    <p:sldId id="472" r:id="rId197"/>
    <p:sldId id="473" r:id="rId198"/>
    <p:sldId id="474" r:id="rId199"/>
    <p:sldId id="475" r:id="rId200"/>
    <p:sldId id="476" r:id="rId201"/>
    <p:sldId id="480" r:id="rId202"/>
    <p:sldId id="481" r:id="rId203"/>
    <p:sldId id="482" r:id="rId204"/>
    <p:sldId id="483" r:id="rId205"/>
    <p:sldId id="484" r:id="rId206"/>
    <p:sldId id="485" r:id="rId207"/>
    <p:sldId id="486" r:id="rId208"/>
    <p:sldId id="487" r:id="rId209"/>
    <p:sldId id="488" r:id="rId210"/>
    <p:sldId id="489" r:id="rId211"/>
    <p:sldId id="490" r:id="rId212"/>
    <p:sldId id="491" r:id="rId213"/>
    <p:sldId id="492" r:id="rId214"/>
    <p:sldId id="493" r:id="rId215"/>
    <p:sldId id="494" r:id="rId216"/>
    <p:sldId id="495" r:id="rId217"/>
    <p:sldId id="496" r:id="rId218"/>
    <p:sldId id="498" r:id="rId219"/>
    <p:sldId id="502" r:id="rId220"/>
    <p:sldId id="477" r:id="rId221"/>
    <p:sldId id="503" r:id="rId222"/>
    <p:sldId id="504" r:id="rId223"/>
    <p:sldId id="505" r:id="rId224"/>
    <p:sldId id="506" r:id="rId225"/>
    <p:sldId id="507" r:id="rId226"/>
    <p:sldId id="508" r:id="rId227"/>
    <p:sldId id="509" r:id="rId228"/>
    <p:sldId id="510" r:id="rId229"/>
    <p:sldId id="511" r:id="rId230"/>
    <p:sldId id="512" r:id="rId231"/>
    <p:sldId id="516" r:id="rId232"/>
    <p:sldId id="517" r:id="rId233"/>
    <p:sldId id="518" r:id="rId234"/>
    <p:sldId id="519" r:id="rId235"/>
    <p:sldId id="520" r:id="rId236"/>
    <p:sldId id="521" r:id="rId237"/>
    <p:sldId id="522" r:id="rId238"/>
    <p:sldId id="523" r:id="rId239"/>
    <p:sldId id="525" r:id="rId240"/>
    <p:sldId id="526" r:id="rId241"/>
    <p:sldId id="527" r:id="rId242"/>
    <p:sldId id="528" r:id="rId243"/>
    <p:sldId id="534" r:id="rId244"/>
    <p:sldId id="478" r:id="rId245"/>
    <p:sldId id="535" r:id="rId246"/>
    <p:sldId id="536" r:id="rId247"/>
    <p:sldId id="537" r:id="rId248"/>
    <p:sldId id="538" r:id="rId249"/>
    <p:sldId id="539" r:id="rId250"/>
    <p:sldId id="540" r:id="rId251"/>
    <p:sldId id="541" r:id="rId252"/>
    <p:sldId id="542" r:id="rId253"/>
    <p:sldId id="543" r:id="rId254"/>
    <p:sldId id="544" r:id="rId255"/>
    <p:sldId id="545" r:id="rId256"/>
    <p:sldId id="546" r:id="rId257"/>
    <p:sldId id="547" r:id="rId258"/>
    <p:sldId id="548" r:id="rId259"/>
    <p:sldId id="549" r:id="rId260"/>
    <p:sldId id="550" r:id="rId261"/>
    <p:sldId id="551" r:id="rId262"/>
    <p:sldId id="552" r:id="rId263"/>
    <p:sldId id="553" r:id="rId264"/>
    <p:sldId id="554" r:id="rId265"/>
    <p:sldId id="555" r:id="rId266"/>
    <p:sldId id="556" r:id="rId267"/>
    <p:sldId id="557" r:id="rId268"/>
    <p:sldId id="560" r:id="rId269"/>
    <p:sldId id="479" r:id="rId270"/>
    <p:sldId id="565" r:id="rId271"/>
    <p:sldId id="562" r:id="rId272"/>
    <p:sldId id="563" r:id="rId273"/>
    <p:sldId id="564" r:id="rId274"/>
    <p:sldId id="566" r:id="rId275"/>
    <p:sldId id="567" r:id="rId276"/>
    <p:sldId id="568" r:id="rId277"/>
    <p:sldId id="569" r:id="rId278"/>
    <p:sldId id="570" r:id="rId279"/>
    <p:sldId id="571" r:id="rId280"/>
    <p:sldId id="575" r:id="rId281"/>
    <p:sldId id="576" r:id="rId282"/>
    <p:sldId id="577" r:id="rId283"/>
    <p:sldId id="578" r:id="rId284"/>
    <p:sldId id="579" r:id="rId285"/>
    <p:sldId id="580" r:id="rId286"/>
    <p:sldId id="581" r:id="rId287"/>
    <p:sldId id="582" r:id="rId288"/>
    <p:sldId id="583" r:id="rId289"/>
    <p:sldId id="584" r:id="rId290"/>
    <p:sldId id="585" r:id="rId291"/>
    <p:sldId id="586" r:id="rId292"/>
    <p:sldId id="587" r:id="rId293"/>
    <p:sldId id="588" r:id="rId294"/>
    <p:sldId id="589" r:id="rId295"/>
    <p:sldId id="590" r:id="rId296"/>
    <p:sldId id="572" r:id="rId297"/>
    <p:sldId id="591" r:id="rId298"/>
    <p:sldId id="592" r:id="rId299"/>
    <p:sldId id="593" r:id="rId300"/>
    <p:sldId id="594" r:id="rId301"/>
    <p:sldId id="595" r:id="rId302"/>
    <p:sldId id="596" r:id="rId303"/>
    <p:sldId id="597" r:id="rId304"/>
    <p:sldId id="598" r:id="rId305"/>
    <p:sldId id="599" r:id="rId306"/>
    <p:sldId id="600" r:id="rId307"/>
    <p:sldId id="365" r:id="rId308"/>
    <p:sldId id="366" r:id="rId309"/>
    <p:sldId id="367" r:id="rId310"/>
    <p:sldId id="601" r:id="rId311"/>
    <p:sldId id="602" r:id="rId312"/>
    <p:sldId id="603" r:id="rId313"/>
    <p:sldId id="604" r:id="rId314"/>
    <p:sldId id="605" r:id="rId315"/>
    <p:sldId id="606" r:id="rId316"/>
    <p:sldId id="607" r:id="rId317"/>
    <p:sldId id="608" r:id="rId318"/>
    <p:sldId id="609" r:id="rId319"/>
    <p:sldId id="573" r:id="rId320"/>
    <p:sldId id="610" r:id="rId321"/>
    <p:sldId id="611" r:id="rId322"/>
    <p:sldId id="612" r:id="rId323"/>
    <p:sldId id="613" r:id="rId324"/>
    <p:sldId id="614" r:id="rId325"/>
    <p:sldId id="615" r:id="rId326"/>
    <p:sldId id="616" r:id="rId327"/>
    <p:sldId id="617" r:id="rId328"/>
    <p:sldId id="618" r:id="rId329"/>
    <p:sldId id="619" r:id="rId330"/>
    <p:sldId id="422" r:id="rId331"/>
    <p:sldId id="620" r:id="rId332"/>
    <p:sldId id="621" r:id="rId333"/>
    <p:sldId id="622" r:id="rId334"/>
    <p:sldId id="424" r:id="rId335"/>
    <p:sldId id="425" r:id="rId336"/>
    <p:sldId id="423" r:id="rId337"/>
    <p:sldId id="623" r:id="rId338"/>
    <p:sldId id="624" r:id="rId339"/>
    <p:sldId id="625" r:id="rId340"/>
    <p:sldId id="626" r:id="rId341"/>
    <p:sldId id="627" r:id="rId342"/>
    <p:sldId id="628" r:id="rId343"/>
    <p:sldId id="629" r:id="rId344"/>
    <p:sldId id="630" r:id="rId345"/>
    <p:sldId id="631" r:id="rId346"/>
    <p:sldId id="632" r:id="rId347"/>
    <p:sldId id="633" r:id="rId348"/>
    <p:sldId id="634" r:id="rId349"/>
    <p:sldId id="635" r:id="rId350"/>
    <p:sldId id="636" r:id="rId351"/>
    <p:sldId id="637" r:id="rId352"/>
    <p:sldId id="574" r:id="rId353"/>
    <p:sldId id="638" r:id="rId354"/>
    <p:sldId id="639" r:id="rId355"/>
    <p:sldId id="640" r:id="rId356"/>
    <p:sldId id="641" r:id="rId357"/>
    <p:sldId id="642" r:id="rId358"/>
    <p:sldId id="643" r:id="rId359"/>
    <p:sldId id="644" r:id="rId360"/>
    <p:sldId id="645" r:id="rId361"/>
    <p:sldId id="649" r:id="rId362"/>
    <p:sldId id="650" r:id="rId363"/>
    <p:sldId id="651" r:id="rId364"/>
    <p:sldId id="652" r:id="rId365"/>
    <p:sldId id="653" r:id="rId366"/>
    <p:sldId id="654" r:id="rId367"/>
    <p:sldId id="655" r:id="rId368"/>
    <p:sldId id="656" r:id="rId369"/>
    <p:sldId id="657" r:id="rId370"/>
    <p:sldId id="658" r:id="rId371"/>
    <p:sldId id="659" r:id="rId372"/>
    <p:sldId id="660" r:id="rId373"/>
    <p:sldId id="661" r:id="rId374"/>
    <p:sldId id="662" r:id="rId375"/>
    <p:sldId id="663" r:id="rId376"/>
    <p:sldId id="664" r:id="rId377"/>
    <p:sldId id="665" r:id="rId378"/>
    <p:sldId id="666" r:id="rId379"/>
    <p:sldId id="667" r:id="rId380"/>
    <p:sldId id="668" r:id="rId381"/>
    <p:sldId id="671" r:id="rId382"/>
    <p:sldId id="646" r:id="rId383"/>
    <p:sldId id="672" r:id="rId384"/>
    <p:sldId id="398" r:id="rId385"/>
    <p:sldId id="399" r:id="rId386"/>
    <p:sldId id="400" r:id="rId387"/>
    <p:sldId id="401" r:id="rId388"/>
    <p:sldId id="673" r:id="rId389"/>
    <p:sldId id="674" r:id="rId390"/>
    <p:sldId id="675" r:id="rId391"/>
    <p:sldId id="676" r:id="rId392"/>
    <p:sldId id="677" r:id="rId393"/>
    <p:sldId id="678" r:id="rId394"/>
    <p:sldId id="679" r:id="rId395"/>
    <p:sldId id="680" r:id="rId396"/>
    <p:sldId id="681" r:id="rId397"/>
    <p:sldId id="682" r:id="rId398"/>
    <p:sldId id="683" r:id="rId399"/>
    <p:sldId id="684" r:id="rId400"/>
    <p:sldId id="685" r:id="rId401"/>
    <p:sldId id="688" r:id="rId402"/>
    <p:sldId id="647" r:id="rId403"/>
    <p:sldId id="689" r:id="rId404"/>
    <p:sldId id="690" r:id="rId405"/>
    <p:sldId id="691" r:id="rId406"/>
    <p:sldId id="692" r:id="rId407"/>
    <p:sldId id="693" r:id="rId408"/>
    <p:sldId id="694" r:id="rId409"/>
    <p:sldId id="695" r:id="rId410"/>
    <p:sldId id="696" r:id="rId411"/>
    <p:sldId id="697" r:id="rId412"/>
    <p:sldId id="698" r:id="rId413"/>
    <p:sldId id="699" r:id="rId414"/>
    <p:sldId id="700" r:id="rId415"/>
    <p:sldId id="701" r:id="rId416"/>
    <p:sldId id="702" r:id="rId417"/>
    <p:sldId id="703" r:id="rId418"/>
    <p:sldId id="704" r:id="rId419"/>
    <p:sldId id="705" r:id="rId420"/>
    <p:sldId id="706" r:id="rId421"/>
    <p:sldId id="707" r:id="rId422"/>
    <p:sldId id="708" r:id="rId423"/>
    <p:sldId id="461" r:id="rId424"/>
    <p:sldId id="709" r:id="rId425"/>
    <p:sldId id="710" r:id="rId426"/>
    <p:sldId id="711" r:id="rId427"/>
    <p:sldId id="713" r:id="rId428"/>
    <p:sldId id="714" r:id="rId429"/>
    <p:sldId id="715" r:id="rId430"/>
    <p:sldId id="716" r:id="rId431"/>
    <p:sldId id="717" r:id="rId432"/>
    <p:sldId id="718" r:id="rId433"/>
    <p:sldId id="719" r:id="rId434"/>
    <p:sldId id="720" r:id="rId435"/>
    <p:sldId id="721" r:id="rId436"/>
    <p:sldId id="726" r:id="rId437"/>
    <p:sldId id="648" r:id="rId438"/>
    <p:sldId id="727" r:id="rId439"/>
    <p:sldId id="728" r:id="rId440"/>
    <p:sldId id="729" r:id="rId441"/>
    <p:sldId id="730" r:id="rId442"/>
    <p:sldId id="734" r:id="rId443"/>
    <p:sldId id="735" r:id="rId444"/>
    <p:sldId id="731" r:id="rId445"/>
    <p:sldId id="732" r:id="rId446"/>
    <p:sldId id="733" r:id="rId447"/>
    <p:sldId id="736" r:id="rId448"/>
    <p:sldId id="737" r:id="rId449"/>
    <p:sldId id="738" r:id="rId450"/>
    <p:sldId id="739" r:id="rId451"/>
    <p:sldId id="740" r:id="rId452"/>
    <p:sldId id="744" r:id="rId453"/>
    <p:sldId id="745" r:id="rId454"/>
    <p:sldId id="746" r:id="rId455"/>
    <p:sldId id="747" r:id="rId456"/>
    <p:sldId id="748" r:id="rId457"/>
    <p:sldId id="749" r:id="rId458"/>
    <p:sldId id="750" r:id="rId459"/>
    <p:sldId id="751" r:id="rId460"/>
    <p:sldId id="752" r:id="rId461"/>
    <p:sldId id="753" r:id="rId462"/>
    <p:sldId id="754" r:id="rId463"/>
    <p:sldId id="808" r:id="rId464"/>
    <p:sldId id="755" r:id="rId465"/>
    <p:sldId id="756" r:id="rId466"/>
    <p:sldId id="757" r:id="rId467"/>
    <p:sldId id="758" r:id="rId468"/>
    <p:sldId id="759" r:id="rId469"/>
    <p:sldId id="760" r:id="rId470"/>
    <p:sldId id="761" r:id="rId471"/>
    <p:sldId id="762" r:id="rId472"/>
    <p:sldId id="741" r:id="rId473"/>
    <p:sldId id="763" r:id="rId474"/>
    <p:sldId id="764" r:id="rId475"/>
    <p:sldId id="765" r:id="rId476"/>
    <p:sldId id="766" r:id="rId477"/>
    <p:sldId id="768" r:id="rId478"/>
    <p:sldId id="769" r:id="rId479"/>
    <p:sldId id="770" r:id="rId480"/>
    <p:sldId id="771" r:id="rId481"/>
    <p:sldId id="772" r:id="rId482"/>
    <p:sldId id="773" r:id="rId483"/>
    <p:sldId id="774" r:id="rId484"/>
    <p:sldId id="775" r:id="rId485"/>
    <p:sldId id="776" r:id="rId486"/>
    <p:sldId id="777" r:id="rId487"/>
    <p:sldId id="778" r:id="rId488"/>
    <p:sldId id="779" r:id="rId489"/>
    <p:sldId id="780" r:id="rId490"/>
    <p:sldId id="781" r:id="rId491"/>
    <p:sldId id="782" r:id="rId492"/>
    <p:sldId id="742" r:id="rId493"/>
    <p:sldId id="783" r:id="rId494"/>
    <p:sldId id="499" r:id="rId495"/>
    <p:sldId id="500" r:id="rId496"/>
    <p:sldId id="501" r:id="rId497"/>
    <p:sldId id="784" r:id="rId498"/>
    <p:sldId id="785" r:id="rId499"/>
    <p:sldId id="786" r:id="rId500"/>
    <p:sldId id="787" r:id="rId501"/>
    <p:sldId id="788" r:id="rId502"/>
    <p:sldId id="789" r:id="rId503"/>
    <p:sldId id="790" r:id="rId504"/>
    <p:sldId id="791" r:id="rId505"/>
    <p:sldId id="792" r:id="rId506"/>
    <p:sldId id="793" r:id="rId507"/>
    <p:sldId id="794" r:id="rId508"/>
    <p:sldId id="497" r:id="rId509"/>
    <p:sldId id="795" r:id="rId510"/>
    <p:sldId id="796" r:id="rId511"/>
    <p:sldId id="797" r:id="rId512"/>
    <p:sldId id="798" r:id="rId513"/>
    <p:sldId id="799" r:id="rId514"/>
    <p:sldId id="800" r:id="rId515"/>
    <p:sldId id="801" r:id="rId516"/>
    <p:sldId id="513" r:id="rId517"/>
    <p:sldId id="514" r:id="rId518"/>
    <p:sldId id="802" r:id="rId519"/>
    <p:sldId id="803" r:id="rId520"/>
    <p:sldId id="804" r:id="rId521"/>
    <p:sldId id="805" r:id="rId522"/>
    <p:sldId id="515" r:id="rId523"/>
    <p:sldId id="806" r:id="rId524"/>
    <p:sldId id="807" r:id="rId525"/>
    <p:sldId id="524" r:id="rId526"/>
    <p:sldId id="743" r:id="rId527"/>
    <p:sldId id="809" r:id="rId528"/>
    <p:sldId id="810" r:id="rId529"/>
    <p:sldId id="811" r:id="rId530"/>
    <p:sldId id="812" r:id="rId531"/>
    <p:sldId id="813" r:id="rId532"/>
    <p:sldId id="814" r:id="rId533"/>
    <p:sldId id="815" r:id="rId534"/>
    <p:sldId id="816" r:id="rId535"/>
    <p:sldId id="817" r:id="rId536"/>
    <p:sldId id="818" r:id="rId537"/>
    <p:sldId id="819" r:id="rId538"/>
    <p:sldId id="823" r:id="rId539"/>
    <p:sldId id="824" r:id="rId540"/>
    <p:sldId id="825" r:id="rId541"/>
    <p:sldId id="826" r:id="rId542"/>
    <p:sldId id="827" r:id="rId543"/>
    <p:sldId id="828" r:id="rId544"/>
    <p:sldId id="829" r:id="rId545"/>
    <p:sldId id="830" r:id="rId546"/>
    <p:sldId id="831" r:id="rId547"/>
    <p:sldId id="832" r:id="rId548"/>
    <p:sldId id="833" r:id="rId549"/>
    <p:sldId id="834" r:id="rId550"/>
    <p:sldId id="835" r:id="rId551"/>
    <p:sldId id="836" r:id="rId552"/>
    <p:sldId id="837" r:id="rId553"/>
    <p:sldId id="838" r:id="rId554"/>
    <p:sldId id="820" r:id="rId555"/>
    <p:sldId id="839" r:id="rId556"/>
    <p:sldId id="840" r:id="rId557"/>
    <p:sldId id="841" r:id="rId558"/>
    <p:sldId id="842" r:id="rId559"/>
    <p:sldId id="843" r:id="rId560"/>
    <p:sldId id="844" r:id="rId561"/>
    <p:sldId id="845" r:id="rId562"/>
    <p:sldId id="846" r:id="rId563"/>
    <p:sldId id="847" r:id="rId564"/>
    <p:sldId id="848" r:id="rId565"/>
    <p:sldId id="849" r:id="rId566"/>
    <p:sldId id="850" r:id="rId567"/>
    <p:sldId id="851" r:id="rId568"/>
    <p:sldId id="852" r:id="rId569"/>
    <p:sldId id="853" r:id="rId570"/>
    <p:sldId id="854" r:id="rId571"/>
    <p:sldId id="855" r:id="rId572"/>
    <p:sldId id="856" r:id="rId573"/>
    <p:sldId id="857" r:id="rId574"/>
    <p:sldId id="858" r:id="rId575"/>
    <p:sldId id="859" r:id="rId576"/>
    <p:sldId id="860" r:id="rId577"/>
    <p:sldId id="821" r:id="rId578"/>
    <p:sldId id="861" r:id="rId579"/>
    <p:sldId id="533" r:id="rId580"/>
    <p:sldId id="862" r:id="rId581"/>
    <p:sldId id="863" r:id="rId582"/>
    <p:sldId id="864" r:id="rId583"/>
    <p:sldId id="529" r:id="rId584"/>
    <p:sldId id="530" r:id="rId585"/>
    <p:sldId id="531" r:id="rId586"/>
    <p:sldId id="865" r:id="rId587"/>
    <p:sldId id="866" r:id="rId588"/>
    <p:sldId id="867" r:id="rId589"/>
    <p:sldId id="868" r:id="rId590"/>
    <p:sldId id="869" r:id="rId591"/>
    <p:sldId id="870" r:id="rId592"/>
    <p:sldId id="871" r:id="rId593"/>
    <p:sldId id="872" r:id="rId594"/>
    <p:sldId id="873" r:id="rId595"/>
    <p:sldId id="874" r:id="rId596"/>
    <p:sldId id="875" r:id="rId597"/>
    <p:sldId id="876" r:id="rId598"/>
    <p:sldId id="877" r:id="rId599"/>
    <p:sldId id="878" r:id="rId600"/>
    <p:sldId id="879" r:id="rId601"/>
    <p:sldId id="880" r:id="rId602"/>
    <p:sldId id="881" r:id="rId603"/>
    <p:sldId id="882" r:id="rId604"/>
    <p:sldId id="558" r:id="rId605"/>
    <p:sldId id="559" r:id="rId606"/>
    <p:sldId id="822" r:id="rId607"/>
    <p:sldId id="883" r:id="rId608"/>
    <p:sldId id="884" r:id="rId609"/>
    <p:sldId id="885" r:id="rId610"/>
    <p:sldId id="886" r:id="rId611"/>
    <p:sldId id="887" r:id="rId612"/>
    <p:sldId id="888" r:id="rId613"/>
    <p:sldId id="890" r:id="rId614"/>
    <p:sldId id="892" r:id="rId615"/>
    <p:sldId id="894" r:id="rId616"/>
    <p:sldId id="895" r:id="rId617"/>
    <p:sldId id="896" r:id="rId618"/>
    <p:sldId id="897" r:id="rId619"/>
    <p:sldId id="901" r:id="rId620"/>
    <p:sldId id="902" r:id="rId621"/>
    <p:sldId id="903" r:id="rId622"/>
    <p:sldId id="904" r:id="rId623"/>
    <p:sldId id="905" r:id="rId624"/>
    <p:sldId id="906" r:id="rId625"/>
    <p:sldId id="907" r:id="rId626"/>
    <p:sldId id="908" r:id="rId627"/>
    <p:sldId id="909" r:id="rId628"/>
    <p:sldId id="910" r:id="rId629"/>
    <p:sldId id="911" r:id="rId630"/>
    <p:sldId id="912" r:id="rId631"/>
    <p:sldId id="913" r:id="rId632"/>
    <p:sldId id="914" r:id="rId633"/>
    <p:sldId id="915" r:id="rId634"/>
    <p:sldId id="916" r:id="rId635"/>
    <p:sldId id="917" r:id="rId636"/>
    <p:sldId id="918" r:id="rId637"/>
    <p:sldId id="919" r:id="rId638"/>
    <p:sldId id="920" r:id="rId639"/>
    <p:sldId id="921" r:id="rId640"/>
    <p:sldId id="922" r:id="rId641"/>
    <p:sldId id="923" r:id="rId642"/>
    <p:sldId id="924" r:id="rId643"/>
    <p:sldId id="898" r:id="rId644"/>
    <p:sldId id="462" r:id="rId645"/>
    <p:sldId id="463" r:id="rId646"/>
    <p:sldId id="925" r:id="rId647"/>
    <p:sldId id="926" r:id="rId648"/>
    <p:sldId id="927" r:id="rId649"/>
    <p:sldId id="928" r:id="rId650"/>
    <p:sldId id="929" r:id="rId651"/>
    <p:sldId id="930" r:id="rId652"/>
    <p:sldId id="931" r:id="rId653"/>
    <p:sldId id="932" r:id="rId654"/>
    <p:sldId id="933" r:id="rId655"/>
    <p:sldId id="934" r:id="rId656"/>
    <p:sldId id="935" r:id="rId657"/>
    <p:sldId id="936" r:id="rId658"/>
    <p:sldId id="937" r:id="rId659"/>
    <p:sldId id="938" r:id="rId660"/>
    <p:sldId id="939" r:id="rId661"/>
    <p:sldId id="940" r:id="rId662"/>
    <p:sldId id="941" r:id="rId663"/>
    <p:sldId id="942" r:id="rId664"/>
    <p:sldId id="943" r:id="rId665"/>
    <p:sldId id="944" r:id="rId666"/>
    <p:sldId id="945" r:id="rId667"/>
    <p:sldId id="899" r:id="rId668"/>
    <p:sldId id="561" r:id="rId669"/>
    <p:sldId id="947" r:id="rId670"/>
    <p:sldId id="948" r:id="rId671"/>
    <p:sldId id="949" r:id="rId672"/>
    <p:sldId id="950" r:id="rId673"/>
    <p:sldId id="951" r:id="rId674"/>
    <p:sldId id="952" r:id="rId675"/>
    <p:sldId id="953" r:id="rId676"/>
    <p:sldId id="954" r:id="rId677"/>
    <p:sldId id="955" r:id="rId678"/>
    <p:sldId id="956" r:id="rId679"/>
    <p:sldId id="957" r:id="rId680"/>
    <p:sldId id="958" r:id="rId681"/>
    <p:sldId id="959" r:id="rId682"/>
    <p:sldId id="960" r:id="rId683"/>
    <p:sldId id="961" r:id="rId684"/>
    <p:sldId id="962" r:id="rId685"/>
    <p:sldId id="963" r:id="rId686"/>
    <p:sldId id="964" r:id="rId687"/>
    <p:sldId id="965" r:id="rId688"/>
    <p:sldId id="966" r:id="rId689"/>
    <p:sldId id="967" r:id="rId690"/>
    <p:sldId id="968" r:id="rId691"/>
    <p:sldId id="969" r:id="rId692"/>
    <p:sldId id="970" r:id="rId693"/>
    <p:sldId id="971" r:id="rId694"/>
    <p:sldId id="972" r:id="rId695"/>
    <p:sldId id="973" r:id="rId696"/>
    <p:sldId id="974" r:id="rId697"/>
    <p:sldId id="975" r:id="rId698"/>
    <p:sldId id="900" r:id="rId699"/>
    <p:sldId id="976" r:id="rId700"/>
    <p:sldId id="977" r:id="rId701"/>
    <p:sldId id="979" r:id="rId702"/>
    <p:sldId id="980" r:id="rId703"/>
    <p:sldId id="981" r:id="rId704"/>
    <p:sldId id="982" r:id="rId705"/>
    <p:sldId id="983" r:id="rId706"/>
    <p:sldId id="984" r:id="rId707"/>
    <p:sldId id="988" r:id="rId708"/>
    <p:sldId id="989" r:id="rId709"/>
    <p:sldId id="990" r:id="rId710"/>
    <p:sldId id="991" r:id="rId711"/>
    <p:sldId id="992" r:id="rId712"/>
    <p:sldId id="993" r:id="rId713"/>
    <p:sldId id="994" r:id="rId714"/>
    <p:sldId id="995" r:id="rId715"/>
    <p:sldId id="996" r:id="rId716"/>
    <p:sldId id="997" r:id="rId717"/>
    <p:sldId id="998" r:id="rId718"/>
    <p:sldId id="999" r:id="rId719"/>
    <p:sldId id="1000" r:id="rId720"/>
    <p:sldId id="1001" r:id="rId721"/>
    <p:sldId id="1002" r:id="rId722"/>
    <p:sldId id="1003" r:id="rId723"/>
    <p:sldId id="1004" r:id="rId724"/>
    <p:sldId id="985" r:id="rId725"/>
    <p:sldId id="1005" r:id="rId726"/>
    <p:sldId id="1006" r:id="rId727"/>
    <p:sldId id="1007" r:id="rId728"/>
    <p:sldId id="1008" r:id="rId729"/>
    <p:sldId id="1009" r:id="rId730"/>
    <p:sldId id="1010" r:id="rId731"/>
    <p:sldId id="1011" r:id="rId732"/>
    <p:sldId id="1012" r:id="rId733"/>
    <p:sldId id="1013" r:id="rId734"/>
    <p:sldId id="1014" r:id="rId735"/>
    <p:sldId id="1015" r:id="rId736"/>
    <p:sldId id="1016" r:id="rId737"/>
    <p:sldId id="1017" r:id="rId738"/>
    <p:sldId id="1044" r:id="rId739"/>
    <p:sldId id="1018" r:id="rId740"/>
    <p:sldId id="1019" r:id="rId741"/>
    <p:sldId id="1020" r:id="rId742"/>
    <p:sldId id="1021" r:id="rId743"/>
    <p:sldId id="1022" r:id="rId744"/>
    <p:sldId id="986" r:id="rId745"/>
    <p:sldId id="1023" r:id="rId746"/>
    <p:sldId id="1024" r:id="rId747"/>
    <p:sldId id="1025" r:id="rId748"/>
    <p:sldId id="1026" r:id="rId749"/>
    <p:sldId id="1027" r:id="rId750"/>
    <p:sldId id="1045" r:id="rId751"/>
    <p:sldId id="1028" r:id="rId752"/>
    <p:sldId id="1029" r:id="rId753"/>
    <p:sldId id="1030" r:id="rId754"/>
    <p:sldId id="1031" r:id="rId755"/>
    <p:sldId id="1032" r:id="rId756"/>
    <p:sldId id="1033" r:id="rId757"/>
    <p:sldId id="1034" r:id="rId758"/>
    <p:sldId id="1035" r:id="rId759"/>
    <p:sldId id="1036" r:id="rId760"/>
    <p:sldId id="1037" r:id="rId761"/>
    <p:sldId id="1038" r:id="rId762"/>
    <p:sldId id="1039" r:id="rId763"/>
    <p:sldId id="1040" r:id="rId764"/>
    <p:sldId id="1041" r:id="rId765"/>
    <p:sldId id="1042" r:id="rId766"/>
    <p:sldId id="1043" r:id="rId767"/>
    <p:sldId id="987" r:id="rId768"/>
    <p:sldId id="1046" r:id="rId769"/>
    <p:sldId id="1047" r:id="rId770"/>
    <p:sldId id="1048" r:id="rId771"/>
    <p:sldId id="1049" r:id="rId77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8AF49A6-2962-48CE-A297-ADD38C115390}">
          <p14:sldIdLst>
            <p14:sldId id="256"/>
          </p14:sldIdLst>
        </p14:section>
        <p14:section name="База" id="{F090C4FA-21BB-46B0-A7D7-A003BFFB14D9}">
          <p14:sldIdLst>
            <p14:sldId id="258"/>
            <p14:sldId id="259"/>
            <p14:sldId id="260"/>
            <p14:sldId id="261"/>
            <p14:sldId id="262"/>
            <p14:sldId id="265"/>
            <p14:sldId id="263"/>
            <p14:sldId id="270"/>
            <p14:sldId id="264"/>
            <p14:sldId id="266"/>
            <p14:sldId id="267"/>
            <p14:sldId id="268"/>
            <p14:sldId id="269"/>
            <p14:sldId id="271"/>
            <p14:sldId id="274"/>
            <p14:sldId id="272"/>
            <p14:sldId id="273"/>
            <p14:sldId id="276"/>
            <p14:sldId id="275"/>
            <p14:sldId id="277"/>
            <p14:sldId id="278"/>
            <p14:sldId id="282"/>
            <p14:sldId id="283"/>
            <p14:sldId id="284"/>
            <p14:sldId id="285"/>
            <p14:sldId id="281"/>
            <p14:sldId id="298"/>
            <p14:sldId id="287"/>
            <p14:sldId id="288"/>
            <p14:sldId id="297"/>
            <p14:sldId id="286"/>
            <p14:sldId id="299"/>
            <p14:sldId id="300"/>
            <p14:sldId id="301"/>
            <p14:sldId id="302"/>
            <p14:sldId id="303"/>
          </p14:sldIdLst>
        </p14:section>
        <p14:section name="Билет 1" id="{42A3C9FE-204C-4437-931C-F18309F1F2F6}">
          <p14:sldIdLst>
            <p14:sldId id="304"/>
            <p14:sldId id="305"/>
            <p14:sldId id="306"/>
            <p14:sldId id="307"/>
            <p14:sldId id="308"/>
            <p14:sldId id="309"/>
            <p14:sldId id="310"/>
            <p14:sldId id="279"/>
            <p14:sldId id="311"/>
            <p14:sldId id="280"/>
            <p14:sldId id="312"/>
            <p14:sldId id="313"/>
            <p14:sldId id="314"/>
            <p14:sldId id="315"/>
            <p14:sldId id="289"/>
            <p14:sldId id="290"/>
            <p14:sldId id="291"/>
            <p14:sldId id="320"/>
            <p14:sldId id="322"/>
            <p14:sldId id="323"/>
            <p14:sldId id="324"/>
            <p14:sldId id="325"/>
            <p14:sldId id="326"/>
            <p14:sldId id="292"/>
            <p14:sldId id="293"/>
            <p14:sldId id="294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337"/>
            <p14:sldId id="338"/>
            <p14:sldId id="321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8"/>
            <p14:sldId id="334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Билет 2" id="{BD3C3DAE-D848-403B-965B-1C506364A41A}">
          <p14:sldIdLst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Билет 3" id="{B7137B53-6277-441F-8FB2-9AFC9F477F81}">
          <p14:sldIdLst>
            <p14:sldId id="475"/>
            <p14:sldId id="476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8"/>
            <p14:sldId id="502"/>
            <p14:sldId id="477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5"/>
            <p14:sldId id="526"/>
            <p14:sldId id="527"/>
            <p14:sldId id="528"/>
            <p14:sldId id="534"/>
            <p14:sldId id="478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60"/>
            <p14:sldId id="479"/>
            <p14:sldId id="565"/>
            <p14:sldId id="562"/>
            <p14:sldId id="563"/>
            <p14:sldId id="564"/>
            <p14:sldId id="566"/>
            <p14:sldId id="567"/>
            <p14:sldId id="568"/>
            <p14:sldId id="569"/>
          </p14:sldIdLst>
        </p14:section>
        <p14:section name="Билет 4" id="{4C4A83DF-5BF0-4F60-823A-2A2DFDE31A4B}">
          <p14:sldIdLst>
            <p14:sldId id="570"/>
            <p14:sldId id="571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72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365"/>
            <p14:sldId id="366"/>
            <p14:sldId id="367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573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422"/>
            <p14:sldId id="620"/>
            <p14:sldId id="621"/>
            <p14:sldId id="622"/>
            <p14:sldId id="424"/>
            <p14:sldId id="425"/>
            <p14:sldId id="423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574"/>
            <p14:sldId id="638"/>
            <p14:sldId id="639"/>
            <p14:sldId id="640"/>
            <p14:sldId id="641"/>
            <p14:sldId id="642"/>
            <p14:sldId id="643"/>
          </p14:sldIdLst>
        </p14:section>
        <p14:section name="Билет 5" id="{18FD33B9-6195-46A7-921C-4682B261745E}">
          <p14:sldIdLst>
            <p14:sldId id="644"/>
            <p14:sldId id="645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71"/>
            <p14:sldId id="646"/>
            <p14:sldId id="672"/>
            <p14:sldId id="398"/>
            <p14:sldId id="399"/>
            <p14:sldId id="400"/>
            <p14:sldId id="401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8"/>
            <p14:sldId id="647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461"/>
            <p14:sldId id="709"/>
            <p14:sldId id="710"/>
            <p14:sldId id="711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6"/>
            <p14:sldId id="648"/>
            <p14:sldId id="727"/>
            <p14:sldId id="728"/>
            <p14:sldId id="729"/>
            <p14:sldId id="730"/>
            <p14:sldId id="734"/>
            <p14:sldId id="735"/>
            <p14:sldId id="731"/>
            <p14:sldId id="732"/>
            <p14:sldId id="733"/>
            <p14:sldId id="736"/>
            <p14:sldId id="737"/>
            <p14:sldId id="738"/>
          </p14:sldIdLst>
        </p14:section>
        <p14:section name="Билет 6" id="{033EDC65-07CB-4A90-8E19-9FD11A0E90B0}">
          <p14:sldIdLst>
            <p14:sldId id="739"/>
            <p14:sldId id="740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808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41"/>
            <p14:sldId id="763"/>
            <p14:sldId id="764"/>
            <p14:sldId id="765"/>
            <p14:sldId id="766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42"/>
            <p14:sldId id="783"/>
            <p14:sldId id="499"/>
            <p14:sldId id="500"/>
            <p14:sldId id="501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497"/>
            <p14:sldId id="795"/>
            <p14:sldId id="796"/>
            <p14:sldId id="797"/>
            <p14:sldId id="798"/>
            <p14:sldId id="799"/>
            <p14:sldId id="800"/>
            <p14:sldId id="801"/>
            <p14:sldId id="513"/>
            <p14:sldId id="514"/>
            <p14:sldId id="802"/>
            <p14:sldId id="803"/>
            <p14:sldId id="804"/>
            <p14:sldId id="805"/>
            <p14:sldId id="515"/>
            <p14:sldId id="806"/>
            <p14:sldId id="807"/>
            <p14:sldId id="524"/>
            <p14:sldId id="743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</p14:sldIdLst>
        </p14:section>
        <p14:section name="Билет 7" id="{0B251A61-CFB5-4765-B897-B7165E2998F2}">
          <p14:sldIdLst>
            <p14:sldId id="818"/>
            <p14:sldId id="819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20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860"/>
            <p14:sldId id="821"/>
            <p14:sldId id="861"/>
            <p14:sldId id="533"/>
            <p14:sldId id="862"/>
            <p14:sldId id="863"/>
            <p14:sldId id="864"/>
            <p14:sldId id="529"/>
            <p14:sldId id="530"/>
            <p14:sldId id="531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558"/>
            <p14:sldId id="559"/>
            <p14:sldId id="822"/>
            <p14:sldId id="883"/>
            <p14:sldId id="884"/>
            <p14:sldId id="885"/>
            <p14:sldId id="886"/>
            <p14:sldId id="887"/>
            <p14:sldId id="888"/>
            <p14:sldId id="890"/>
            <p14:sldId id="892"/>
            <p14:sldId id="894"/>
            <p14:sldId id="895"/>
          </p14:sldIdLst>
        </p14:section>
        <p14:section name="Билет 8" id="{931FF251-00C0-4B60-971D-0E0C4BE2511F}">
          <p14:sldIdLst>
            <p14:sldId id="896"/>
            <p14:sldId id="897"/>
            <p14:sldId id="901"/>
            <p14:sldId id="902"/>
            <p14:sldId id="903"/>
            <p14:sldId id="904"/>
            <p14:sldId id="905"/>
            <p14:sldId id="906"/>
            <p14:sldId id="907"/>
            <p14:sldId id="908"/>
            <p14:sldId id="909"/>
            <p14:sldId id="910"/>
            <p14:sldId id="911"/>
            <p14:sldId id="912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2"/>
            <p14:sldId id="923"/>
            <p14:sldId id="924"/>
            <p14:sldId id="898"/>
            <p14:sldId id="462"/>
            <p14:sldId id="463"/>
            <p14:sldId id="925"/>
            <p14:sldId id="926"/>
            <p14:sldId id="927"/>
            <p14:sldId id="928"/>
            <p14:sldId id="929"/>
            <p14:sldId id="930"/>
            <p14:sldId id="931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  <p14:sldId id="899"/>
            <p14:sldId id="561"/>
            <p14:sldId id="947"/>
            <p14:sldId id="948"/>
            <p14:sldId id="949"/>
            <p14:sldId id="950"/>
            <p14:sldId id="951"/>
            <p14:sldId id="952"/>
            <p14:sldId id="953"/>
            <p14:sldId id="954"/>
            <p14:sldId id="955"/>
            <p14:sldId id="956"/>
            <p14:sldId id="957"/>
            <p14:sldId id="958"/>
            <p14:sldId id="959"/>
            <p14:sldId id="960"/>
            <p14:sldId id="961"/>
            <p14:sldId id="962"/>
            <p14:sldId id="963"/>
            <p14:sldId id="964"/>
            <p14:sldId id="965"/>
            <p14:sldId id="966"/>
            <p14:sldId id="967"/>
            <p14:sldId id="968"/>
            <p14:sldId id="969"/>
            <p14:sldId id="970"/>
            <p14:sldId id="971"/>
            <p14:sldId id="972"/>
            <p14:sldId id="973"/>
            <p14:sldId id="974"/>
            <p14:sldId id="975"/>
            <p14:sldId id="900"/>
            <p14:sldId id="976"/>
            <p14:sldId id="977"/>
            <p14:sldId id="979"/>
            <p14:sldId id="980"/>
            <p14:sldId id="981"/>
            <p14:sldId id="982"/>
          </p14:sldIdLst>
        </p14:section>
        <p14:section name="Билет 9" id="{D019537E-B1D9-4855-A16C-F76326FE91CD}">
          <p14:sldIdLst>
            <p14:sldId id="983"/>
            <p14:sldId id="984"/>
            <p14:sldId id="988"/>
            <p14:sldId id="989"/>
            <p14:sldId id="990"/>
            <p14:sldId id="991"/>
            <p14:sldId id="992"/>
            <p14:sldId id="993"/>
            <p14:sldId id="994"/>
            <p14:sldId id="995"/>
            <p14:sldId id="996"/>
            <p14:sldId id="997"/>
            <p14:sldId id="998"/>
            <p14:sldId id="999"/>
            <p14:sldId id="1000"/>
            <p14:sldId id="1001"/>
            <p14:sldId id="1002"/>
            <p14:sldId id="1003"/>
            <p14:sldId id="1004"/>
            <p14:sldId id="985"/>
            <p14:sldId id="1005"/>
            <p14:sldId id="1006"/>
            <p14:sldId id="1007"/>
            <p14:sldId id="1008"/>
            <p14:sldId id="1009"/>
            <p14:sldId id="1010"/>
            <p14:sldId id="1011"/>
            <p14:sldId id="1012"/>
            <p14:sldId id="1013"/>
            <p14:sldId id="1014"/>
            <p14:sldId id="1015"/>
            <p14:sldId id="1016"/>
            <p14:sldId id="1017"/>
            <p14:sldId id="1044"/>
            <p14:sldId id="1018"/>
            <p14:sldId id="1019"/>
            <p14:sldId id="1020"/>
            <p14:sldId id="1021"/>
            <p14:sldId id="1022"/>
            <p14:sldId id="986"/>
            <p14:sldId id="1023"/>
            <p14:sldId id="1024"/>
            <p14:sldId id="1025"/>
            <p14:sldId id="1026"/>
            <p14:sldId id="1027"/>
            <p14:sldId id="1045"/>
            <p14:sldId id="1028"/>
            <p14:sldId id="1029"/>
            <p14:sldId id="1030"/>
            <p14:sldId id="1031"/>
            <p14:sldId id="1032"/>
            <p14:sldId id="1033"/>
            <p14:sldId id="1034"/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987"/>
            <p14:sldId id="1046"/>
            <p14:sldId id="1047"/>
            <p14:sldId id="1048"/>
            <p14:sldId id="10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65525" autoAdjust="0"/>
  </p:normalViewPr>
  <p:slideViewPr>
    <p:cSldViewPr snapToGrid="0">
      <p:cViewPr varScale="1">
        <p:scale>
          <a:sx n="74" d="100"/>
          <a:sy n="74" d="100"/>
        </p:scale>
        <p:origin x="192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186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slide" Target="slides/slide706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720" Type="http://schemas.openxmlformats.org/officeDocument/2006/relationships/slide" Target="slides/slide719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664" Type="http://schemas.openxmlformats.org/officeDocument/2006/relationships/slide" Target="slides/slide663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697" Type="http://schemas.openxmlformats.org/officeDocument/2006/relationships/slide" Target="slides/slide696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viewProps" Target="viewProps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201" Type="http://schemas.openxmlformats.org/officeDocument/2006/relationships/slide" Target="slides/slide200.xml"/><Relationship Id="rId285" Type="http://schemas.openxmlformats.org/officeDocument/2006/relationships/slide" Target="slides/slide284.xml"/><Relationship Id="rId506" Type="http://schemas.openxmlformats.org/officeDocument/2006/relationships/slide" Target="slides/slide505.xml"/><Relationship Id="rId492" Type="http://schemas.openxmlformats.org/officeDocument/2006/relationships/slide" Target="slides/slide491.xml"/><Relationship Id="rId713" Type="http://schemas.openxmlformats.org/officeDocument/2006/relationships/slide" Target="slides/slide712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296" Type="http://schemas.openxmlformats.org/officeDocument/2006/relationships/slide" Target="slides/slide295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18" Type="http://schemas.openxmlformats.org/officeDocument/2006/relationships/slide" Target="slides/slide17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82" Type="http://schemas.openxmlformats.org/officeDocument/2006/relationships/slide" Target="slides/slide81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757" Type="http://schemas.openxmlformats.org/officeDocument/2006/relationships/slide" Target="slides/slide756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617" Type="http://schemas.openxmlformats.org/officeDocument/2006/relationships/slide" Target="slides/slide616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68" Type="http://schemas.openxmlformats.org/officeDocument/2006/relationships/slide" Target="slides/slide767.xml"/><Relationship Id="rId20" Type="http://schemas.openxmlformats.org/officeDocument/2006/relationships/slide" Target="slides/slide19.xml"/><Relationship Id="rId628" Type="http://schemas.openxmlformats.org/officeDocument/2006/relationships/slide" Target="slides/slide627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31" Type="http://schemas.openxmlformats.org/officeDocument/2006/relationships/slide" Target="slides/slide30.xml"/><Relationship Id="rId334" Type="http://schemas.openxmlformats.org/officeDocument/2006/relationships/slide" Target="slides/slide333.xml"/><Relationship Id="rId541" Type="http://schemas.openxmlformats.org/officeDocument/2006/relationships/slide" Target="slides/slide540.xml"/><Relationship Id="rId639" Type="http://schemas.openxmlformats.org/officeDocument/2006/relationships/slide" Target="slides/slide638.xml"/><Relationship Id="rId180" Type="http://schemas.openxmlformats.org/officeDocument/2006/relationships/slide" Target="slides/slide179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slide" Target="slides/slide705.xml"/><Relationship Id="rId42" Type="http://schemas.openxmlformats.org/officeDocument/2006/relationships/slide" Target="slides/slide41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661" Type="http://schemas.openxmlformats.org/officeDocument/2006/relationships/slide" Target="slides/slide660.xml"/><Relationship Id="rId717" Type="http://schemas.openxmlformats.org/officeDocument/2006/relationships/slide" Target="slides/slide716.xml"/><Relationship Id="rId759" Type="http://schemas.openxmlformats.org/officeDocument/2006/relationships/slide" Target="slides/slide75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770" Type="http://schemas.openxmlformats.org/officeDocument/2006/relationships/slide" Target="slides/slide76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672" Type="http://schemas.openxmlformats.org/officeDocument/2006/relationships/slide" Target="slides/slide671.xml"/><Relationship Id="rId728" Type="http://schemas.openxmlformats.org/officeDocument/2006/relationships/slide" Target="slides/slide72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683" Type="http://schemas.openxmlformats.org/officeDocument/2006/relationships/slide" Target="slides/slide682.xml"/><Relationship Id="rId739" Type="http://schemas.openxmlformats.org/officeDocument/2006/relationships/slide" Target="slides/slide73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750" Type="http://schemas.openxmlformats.org/officeDocument/2006/relationships/slide" Target="slides/slide749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52" Type="http://schemas.openxmlformats.org/officeDocument/2006/relationships/slide" Target="slides/slide651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761" Type="http://schemas.openxmlformats.org/officeDocument/2006/relationships/slide" Target="slides/slide76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663" Type="http://schemas.openxmlformats.org/officeDocument/2006/relationships/slide" Target="slides/slide66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719" Type="http://schemas.openxmlformats.org/officeDocument/2006/relationships/slide" Target="slides/slide718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30" Type="http://schemas.openxmlformats.org/officeDocument/2006/relationships/slide" Target="slides/slide729.xml"/><Relationship Id="rId772" Type="http://schemas.openxmlformats.org/officeDocument/2006/relationships/slide" Target="slides/slide771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674" Type="http://schemas.openxmlformats.org/officeDocument/2006/relationships/slide" Target="slides/slide673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741" Type="http://schemas.openxmlformats.org/officeDocument/2006/relationships/slide" Target="slides/slide740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752" Type="http://schemas.openxmlformats.org/officeDocument/2006/relationships/slide" Target="slides/slide751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696" Type="http://schemas.openxmlformats.org/officeDocument/2006/relationships/slide" Target="slides/slide695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721" Type="http://schemas.openxmlformats.org/officeDocument/2006/relationships/slide" Target="slides/slide720.xml"/><Relationship Id="rId763" Type="http://schemas.openxmlformats.org/officeDocument/2006/relationships/slide" Target="slides/slide76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slide" Target="slides/slide664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732" Type="http://schemas.openxmlformats.org/officeDocument/2006/relationships/slide" Target="slides/slide731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774" Type="http://schemas.openxmlformats.org/officeDocument/2006/relationships/presProps" Target="presProps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701" Type="http://schemas.openxmlformats.org/officeDocument/2006/relationships/slide" Target="slides/slide700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43" Type="http://schemas.openxmlformats.org/officeDocument/2006/relationships/slide" Target="slides/slide742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754" Type="http://schemas.openxmlformats.org/officeDocument/2006/relationships/slide" Target="slides/slide75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698" Type="http://schemas.openxmlformats.org/officeDocument/2006/relationships/slide" Target="slides/slide697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23" Type="http://schemas.openxmlformats.org/officeDocument/2006/relationships/slide" Target="slides/slide722.xml"/><Relationship Id="rId765" Type="http://schemas.openxmlformats.org/officeDocument/2006/relationships/slide" Target="slides/slide764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34" Type="http://schemas.openxmlformats.org/officeDocument/2006/relationships/slide" Target="slides/slide733.xml"/><Relationship Id="rId776" Type="http://schemas.openxmlformats.org/officeDocument/2006/relationships/theme" Target="theme/theme1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703" Type="http://schemas.openxmlformats.org/officeDocument/2006/relationships/slide" Target="slides/slide702.xml"/><Relationship Id="rId745" Type="http://schemas.openxmlformats.org/officeDocument/2006/relationships/slide" Target="slides/slide744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slide" Target="slides/slide688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714" Type="http://schemas.openxmlformats.org/officeDocument/2006/relationships/slide" Target="slides/slide713.xml"/><Relationship Id="rId756" Type="http://schemas.openxmlformats.org/officeDocument/2006/relationships/slide" Target="slides/slide75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767" Type="http://schemas.openxmlformats.org/officeDocument/2006/relationships/slide" Target="slides/slide766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736" Type="http://schemas.openxmlformats.org/officeDocument/2006/relationships/slide" Target="slides/slide735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47" Type="http://schemas.openxmlformats.org/officeDocument/2006/relationships/slide" Target="slides/slide746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758" Type="http://schemas.openxmlformats.org/officeDocument/2006/relationships/slide" Target="slides/slide757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740" Type="http://schemas.openxmlformats.org/officeDocument/2006/relationships/slide" Target="slides/slide739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notesMaster" Target="notesMasters/notesMaster1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32" Type="http://schemas.openxmlformats.org/officeDocument/2006/relationships/slide" Target="slides/slide131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733" Type="http://schemas.openxmlformats.org/officeDocument/2006/relationships/slide" Target="slides/slide732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777" Type="http://schemas.openxmlformats.org/officeDocument/2006/relationships/tableStyles" Target="tableStyles.xml"/><Relationship Id="rId637" Type="http://schemas.openxmlformats.org/officeDocument/2006/relationships/slide" Target="slides/slide636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561" Type="http://schemas.openxmlformats.org/officeDocument/2006/relationships/slide" Target="slides/slide560.xml"/><Relationship Id="rId659" Type="http://schemas.openxmlformats.org/officeDocument/2006/relationships/slide" Target="slides/slide658.xml"/><Relationship Id="rId214" Type="http://schemas.openxmlformats.org/officeDocument/2006/relationships/slide" Target="slides/slide213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519" Type="http://schemas.openxmlformats.org/officeDocument/2006/relationships/slide" Target="slides/slide518.xml"/><Relationship Id="rId158" Type="http://schemas.openxmlformats.org/officeDocument/2006/relationships/slide" Target="slides/slide157.xml"/><Relationship Id="rId726" Type="http://schemas.openxmlformats.org/officeDocument/2006/relationships/slide" Target="slides/slide725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737" Type="http://schemas.openxmlformats.org/officeDocument/2006/relationships/slide" Target="slides/slide736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4" Type="http://schemas.openxmlformats.org/officeDocument/2006/relationships/slide" Target="slides/slide3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303" Type="http://schemas.openxmlformats.org/officeDocument/2006/relationships/slide" Target="slides/slide302.xml"/><Relationship Id="rId748" Type="http://schemas.openxmlformats.org/officeDocument/2006/relationships/slide" Target="slides/slide747.xml"/><Relationship Id="rId84" Type="http://schemas.openxmlformats.org/officeDocument/2006/relationships/slide" Target="slides/slide83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247" Type="http://schemas.openxmlformats.org/officeDocument/2006/relationships/slide" Target="slides/slide2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03.11.2024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НЕ 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ЗагрузитьФото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ОбработкаВыбораФайла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); // После выбора файла будет вызвана процедура </a:t>
            </a:r>
            <a:r>
              <a:rPr lang="ru-RU" dirty="0" err="1"/>
              <a:t>ОбработкаВыбораФайла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НачатьПомещениеФайла</a:t>
            </a:r>
            <a:r>
              <a:rPr lang="ru-RU" dirty="0"/>
              <a:t>(Оповещение,,, Истина, </a:t>
            </a:r>
            <a:r>
              <a:rPr lang="ru-RU" dirty="0" err="1"/>
              <a:t>УникальныйИдентификатор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ОбработкаВыбораФайла</a:t>
            </a:r>
            <a:r>
              <a:rPr lang="ru-RU" dirty="0"/>
              <a:t> (</a:t>
            </a:r>
            <a:r>
              <a:rPr lang="ru-RU" dirty="0" err="1"/>
              <a:t>ФайлВыбран</a:t>
            </a:r>
            <a:r>
              <a:rPr lang="ru-RU" dirty="0"/>
              <a:t>, Адрес, </a:t>
            </a:r>
            <a:r>
              <a:rPr lang="ru-RU" dirty="0" err="1"/>
              <a:t>ВыбранноеИмяФайла</a:t>
            </a:r>
            <a:r>
              <a:rPr lang="ru-RU" dirty="0"/>
              <a:t>, </a:t>
            </a:r>
            <a:r>
              <a:rPr lang="ru-RU" dirty="0" err="1"/>
              <a:t>ДополнительныеПараметры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ФайлВыбран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СсылкаНаФото</a:t>
            </a:r>
            <a:r>
              <a:rPr lang="ru-RU" dirty="0"/>
              <a:t> = Адрес;  // помещаем в реквизит адрес во временном хранилище на выбранное изображение </a:t>
            </a:r>
          </a:p>
          <a:p>
            <a:r>
              <a:rPr lang="ru-RU" dirty="0"/>
              <a:t>		</a:t>
            </a:r>
            <a:r>
              <a:rPr lang="ru-RU" dirty="0" err="1"/>
              <a:t>Модифицированность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ПередЗаписьюНаСервере</a:t>
            </a:r>
            <a:r>
              <a:rPr lang="ru-RU" dirty="0"/>
              <a:t>(Отказ, 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Если в реквизит </a:t>
            </a:r>
            <a:r>
              <a:rPr lang="ru-RU" dirty="0" err="1"/>
              <a:t>ФотоСтрокой</a:t>
            </a:r>
            <a:r>
              <a:rPr lang="ru-RU" dirty="0"/>
              <a:t> был ранее помещен адрес на картинку, то извлекаем картинку и сохраняем в реквизите Фото</a:t>
            </a:r>
          </a:p>
          <a:p>
            <a:r>
              <a:rPr lang="ru-RU" dirty="0"/>
              <a:t>	Если </a:t>
            </a:r>
            <a:r>
              <a:rPr lang="ru-RU" dirty="0" err="1"/>
              <a:t>ЭтоАдресВременногоХранилища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 Тогда</a:t>
            </a:r>
          </a:p>
          <a:p>
            <a:r>
              <a:rPr lang="ru-RU" dirty="0"/>
              <a:t>		</a:t>
            </a:r>
            <a:r>
              <a:rPr lang="ru-RU" dirty="0" err="1"/>
              <a:t>ДвоичныеДанные</a:t>
            </a:r>
            <a:r>
              <a:rPr lang="ru-RU" dirty="0"/>
              <a:t> = </a:t>
            </a:r>
            <a:r>
              <a:rPr lang="ru-RU" dirty="0" err="1"/>
              <a:t>ПолучитьИзВременногоХранилища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ТекущийОбъект.Фото</a:t>
            </a:r>
            <a:r>
              <a:rPr lang="ru-RU" dirty="0"/>
              <a:t> = Новый </a:t>
            </a:r>
            <a:r>
              <a:rPr lang="ru-RU" dirty="0" err="1"/>
              <a:t>ХранилищеЗначения</a:t>
            </a:r>
            <a:r>
              <a:rPr lang="ru-RU" dirty="0"/>
              <a:t>(</a:t>
            </a:r>
            <a:r>
              <a:rPr lang="ru-RU" dirty="0" err="1"/>
              <a:t>ДвоичныеДанные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СсылкаНаФото</a:t>
            </a:r>
            <a:r>
              <a:rPr lang="ru-RU" dirty="0"/>
              <a:t> = </a:t>
            </a:r>
            <a:r>
              <a:rPr lang="ru-RU" dirty="0" err="1"/>
              <a:t>ПолучитьНавигационнуюСсылку</a:t>
            </a:r>
            <a:r>
              <a:rPr lang="ru-RU" dirty="0"/>
              <a:t>(</a:t>
            </a:r>
            <a:r>
              <a:rPr lang="ru-RU" dirty="0" err="1"/>
              <a:t>Объект.Ссылка</a:t>
            </a:r>
            <a:r>
              <a:rPr lang="ru-RU" dirty="0"/>
              <a:t>, "Фото"); //В переменную </a:t>
            </a:r>
            <a:r>
              <a:rPr lang="ru-RU" dirty="0" err="1"/>
              <a:t>ФотоСтрокой</a:t>
            </a:r>
            <a:r>
              <a:rPr lang="ru-RU" dirty="0"/>
              <a:t> помещаем ссылку на реквизит с изображением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5664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43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Партия в </a:t>
            </a:r>
            <a:r>
              <a:rPr lang="ru-RU" dirty="0" err="1"/>
              <a:t>тч</a:t>
            </a:r>
            <a:r>
              <a:rPr lang="ru-RU" dirty="0"/>
              <a:t> расходной, Партия и себестоимость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Оборотный </a:t>
            </a:r>
            <a:r>
              <a:rPr lang="ru-RU" dirty="0" err="1"/>
              <a:t>рн</a:t>
            </a:r>
            <a:r>
              <a:rPr lang="ru-RU" dirty="0"/>
              <a:t> Продажи с тремя ресурсами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дубли запросом, Создать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Очистить движения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Возвести флаги,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Партии, выполнить запрос (Получить </a:t>
            </a:r>
            <a:r>
              <a:rPr lang="ru-RU" dirty="0" err="1"/>
              <a:t>тч</a:t>
            </a:r>
            <a:r>
              <a:rPr lang="ru-RU" dirty="0"/>
              <a:t> товары сгруппированные, соединить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Партии, итоги по номенклатуре), проходим по выборке, инициализируем </a:t>
            </a:r>
            <a:r>
              <a:rPr lang="ru-RU" dirty="0" err="1"/>
              <a:t>итогосебестоимость</a:t>
            </a:r>
            <a:r>
              <a:rPr lang="ru-RU" dirty="0"/>
              <a:t>, в детальных записях проверяем остатки, считаем себестоимость, заполняем движения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формируем </a:t>
            </a:r>
            <a:r>
              <a:rPr lang="ru-RU" dirty="0" err="1"/>
              <a:t>итогосебестоимость</a:t>
            </a:r>
            <a:r>
              <a:rPr lang="ru-RU" dirty="0"/>
              <a:t>, в верхней выборке заполняем движения по </a:t>
            </a:r>
            <a:r>
              <a:rPr lang="ru-RU" dirty="0" err="1"/>
              <a:t>рн</a:t>
            </a:r>
            <a:r>
              <a:rPr lang="ru-RU" dirty="0"/>
              <a:t> Продажи</a:t>
            </a:r>
          </a:p>
          <a:p>
            <a:r>
              <a:rPr lang="ru-RU" dirty="0"/>
              <a:t>Отчет:</a:t>
            </a:r>
            <a:r>
              <a:rPr lang="en-US" dirty="0"/>
              <a:t> </a:t>
            </a:r>
            <a:r>
              <a:rPr lang="ru-RU" dirty="0"/>
              <a:t>по </a:t>
            </a:r>
            <a:r>
              <a:rPr lang="ru-RU" dirty="0" err="1"/>
              <a:t>рн</a:t>
            </a:r>
            <a:r>
              <a:rPr lang="ru-RU" dirty="0"/>
              <a:t> Продажи (Периодичность Авто)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признак учета субконто суммовой (в </a:t>
            </a:r>
            <a:r>
              <a:rPr lang="ru-RU" dirty="0" err="1"/>
              <a:t>рег</a:t>
            </a:r>
            <a:r>
              <a:rPr lang="ru-RU" dirty="0"/>
              <a:t> бух для суммы), субконто 2 (Номенклатура, проекты, склады), счет товары (количественный</a:t>
            </a:r>
            <a:r>
              <a:rPr lang="en-US" dirty="0"/>
              <a:t> | </a:t>
            </a:r>
            <a:r>
              <a:rPr lang="ru-RU" dirty="0"/>
              <a:t> Номенклатура (суммовой), Склады), счет </a:t>
            </a:r>
            <a:r>
              <a:rPr lang="ru-RU" dirty="0" err="1"/>
              <a:t>ПрибыльИУбытки</a:t>
            </a:r>
            <a:r>
              <a:rPr lang="ru-RU" dirty="0"/>
              <a:t> (Проекты (только обороты, суммовой), Номенклатура (только обороты, суммовой)), проект в реквизитах расходной, документ Затраты</a:t>
            </a:r>
          </a:p>
          <a:p>
            <a:r>
              <a:rPr lang="ru-RU" dirty="0"/>
              <a:t>Приходы операцией </a:t>
            </a:r>
            <a:r>
              <a:rPr lang="ru-RU" dirty="0" err="1"/>
              <a:t>дт</a:t>
            </a:r>
            <a:r>
              <a:rPr lang="ru-RU" dirty="0"/>
              <a:t> товары –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очистить движения, возвести флаг, заблокировать по счету товары и по номенклатуре, выполнить запрос (получить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управленческий.остатки</a:t>
            </a:r>
            <a:r>
              <a:rPr lang="ru-RU" dirty="0"/>
              <a:t> по видам субконто склад и по видам субконто номенклатура), проходим по выборке, проверяем остатки по складу, себестоимость считаем по компании, две проводки, одна для остатков и себестоимости, другая продажа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Затраты: возвести флаг, сгруппировать </a:t>
            </a:r>
            <a:r>
              <a:rPr lang="ru-RU" dirty="0" err="1"/>
              <a:t>тч</a:t>
            </a:r>
            <a:r>
              <a:rPr lang="ru-RU" dirty="0"/>
              <a:t>, заполнить движения из  выборки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упраленческий</a:t>
            </a:r>
            <a:r>
              <a:rPr lang="ru-RU" dirty="0"/>
              <a:t> обороты, счет = </a:t>
            </a:r>
            <a:r>
              <a:rPr lang="ru-RU" dirty="0" err="1"/>
              <a:t>СчетПрибыльУбытки</a:t>
            </a:r>
            <a:r>
              <a:rPr lang="ru-RU" dirty="0"/>
              <a:t>, </a:t>
            </a:r>
            <a:r>
              <a:rPr lang="ru-RU" dirty="0" err="1"/>
              <a:t>КорСчет</a:t>
            </a:r>
            <a:r>
              <a:rPr lang="ru-RU" dirty="0"/>
              <a:t> В (&amp;</a:t>
            </a:r>
            <a:r>
              <a:rPr lang="ru-RU" dirty="0" err="1"/>
              <a:t>СчетТовары</a:t>
            </a:r>
            <a:r>
              <a:rPr lang="ru-RU" dirty="0"/>
              <a:t>,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СчетЗатраты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(подразделение, дата, часов), основные начисления есть период действия, зависит от базы (оклад, премия (период действия базовый, база – оклад, вытеснение – произвольная сумма), произвольная сумма), </a:t>
            </a:r>
            <a:r>
              <a:rPr lang="ru-RU" dirty="0" err="1"/>
              <a:t>ррас</a:t>
            </a:r>
            <a:r>
              <a:rPr lang="ru-RU" dirty="0"/>
              <a:t> Основные начисления, документ зарплата к выплате (подразделение и </a:t>
            </a:r>
            <a:r>
              <a:rPr lang="ru-RU" dirty="0" err="1"/>
              <a:t>тч</a:t>
            </a:r>
            <a:r>
              <a:rPr lang="ru-RU" dirty="0"/>
              <a:t> сотрудники),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ВзаиморасчетыССотрудниками</a:t>
            </a:r>
            <a:r>
              <a:rPr lang="ru-RU" dirty="0"/>
              <a:t> (сотрудник, подразделение, вид расчета, сумма)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ОбработкаПроведения</a:t>
            </a:r>
            <a:r>
              <a:rPr lang="ru-RU" dirty="0"/>
              <a:t> </a:t>
            </a:r>
            <a:r>
              <a:rPr lang="ru-RU" dirty="0" err="1"/>
              <a:t>НачисленияЗарплаты</a:t>
            </a:r>
            <a:r>
              <a:rPr lang="ru-RU" dirty="0"/>
              <a:t>: инициализируем </a:t>
            </a:r>
            <a:r>
              <a:rPr lang="ru-RU" dirty="0" err="1"/>
              <a:t>ПериодРегистрации</a:t>
            </a:r>
            <a:r>
              <a:rPr lang="ru-RU" dirty="0"/>
              <a:t>, возводим флаг, выполняем пакет запросов (получаем </a:t>
            </a:r>
            <a:r>
              <a:rPr lang="ru-RU" dirty="0" err="1"/>
              <a:t>тч</a:t>
            </a:r>
            <a:r>
              <a:rPr lang="ru-RU" dirty="0"/>
              <a:t> документа (дату окончания приводим к концу дня), потом соединяем левым соединением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</a:t>
            </a:r>
            <a:r>
              <a:rPr lang="ru-RU" dirty="0" err="1"/>
              <a:t>ДатаОкончания</a:t>
            </a:r>
            <a:r>
              <a:rPr lang="ru-RU" dirty="0"/>
              <a:t> </a:t>
            </a:r>
            <a:r>
              <a:rPr lang="en-US" dirty="0"/>
              <a:t>&gt;= </a:t>
            </a:r>
            <a:r>
              <a:rPr lang="ru-RU" dirty="0" err="1"/>
              <a:t>СведенияОСотрудниках.Период</a:t>
            </a:r>
            <a:r>
              <a:rPr lang="ru-RU" dirty="0"/>
              <a:t> с условием по виду расчета оклад, из полученный </a:t>
            </a:r>
            <a:r>
              <a:rPr lang="ru-RU" dirty="0" err="1"/>
              <a:t>вт</a:t>
            </a:r>
            <a:r>
              <a:rPr lang="ru-RU" dirty="0"/>
              <a:t> формируем </a:t>
            </a:r>
            <a:r>
              <a:rPr lang="ru-RU" dirty="0" err="1"/>
              <a:t>втДатыСреза</a:t>
            </a:r>
            <a:r>
              <a:rPr lang="ru-RU" dirty="0"/>
              <a:t> группируя по номеру строки, период максимальный и условием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, </a:t>
            </a:r>
            <a:r>
              <a:rPr lang="ru-RU" dirty="0" err="1"/>
              <a:t>потои</a:t>
            </a:r>
            <a:r>
              <a:rPr lang="ru-RU" dirty="0"/>
              <a:t> идут два пакетных запроса, первый по </a:t>
            </a:r>
            <a:r>
              <a:rPr lang="ru-RU" dirty="0" err="1"/>
              <a:t>втНачисленияСОкладом</a:t>
            </a:r>
            <a:r>
              <a:rPr lang="ru-RU" dirty="0"/>
              <a:t> с условием где не </a:t>
            </a:r>
            <a:r>
              <a:rPr lang="ru-RU" dirty="0" err="1"/>
              <a:t>НомерСтроки</a:t>
            </a:r>
            <a:r>
              <a:rPr lang="ru-RU" dirty="0"/>
              <a:t> в </a:t>
            </a:r>
            <a:r>
              <a:rPr lang="ru-RU" dirty="0" err="1"/>
              <a:t>втДатаСреза</a:t>
            </a:r>
            <a:r>
              <a:rPr lang="ru-RU" dirty="0"/>
              <a:t>, второй состоит из трех запросов, первый с внутренним соединением </a:t>
            </a:r>
            <a:r>
              <a:rPr lang="ru-RU" dirty="0" err="1"/>
              <a:t>соединением</a:t>
            </a:r>
            <a:r>
              <a:rPr lang="ru-RU" dirty="0"/>
              <a:t> </a:t>
            </a:r>
            <a:r>
              <a:rPr lang="ru-RU" dirty="0" err="1"/>
              <a:t>втНачисленияСОкладом</a:t>
            </a:r>
            <a:r>
              <a:rPr lang="ru-RU" dirty="0"/>
              <a:t> и </a:t>
            </a:r>
            <a:r>
              <a:rPr lang="ru-RU" dirty="0" err="1"/>
              <a:t>втДатыСреза</a:t>
            </a:r>
            <a:r>
              <a:rPr lang="ru-RU" dirty="0"/>
              <a:t> по </a:t>
            </a:r>
            <a:r>
              <a:rPr lang="ru-RU" dirty="0" err="1"/>
              <a:t>НомеруСтроки</a:t>
            </a:r>
            <a:r>
              <a:rPr lang="ru-RU" dirty="0"/>
              <a:t> и Периоду </a:t>
            </a:r>
            <a:r>
              <a:rPr lang="ru-RU" dirty="0" err="1"/>
              <a:t>датаначала</a:t>
            </a:r>
            <a:r>
              <a:rPr lang="ru-RU" dirty="0"/>
              <a:t> = </a:t>
            </a:r>
            <a:r>
              <a:rPr lang="ru-RU" dirty="0" err="1"/>
              <a:t>ПериодДействияНачало</a:t>
            </a:r>
            <a:r>
              <a:rPr lang="ru-RU" dirty="0"/>
              <a:t>, второй с условием где Период </a:t>
            </a:r>
            <a:r>
              <a:rPr lang="en-US" dirty="0"/>
              <a:t>&gt; </a:t>
            </a:r>
            <a:r>
              <a:rPr lang="ru-RU" dirty="0" err="1"/>
              <a:t>ДатаНачала</a:t>
            </a:r>
            <a:r>
              <a:rPr lang="ru-RU" dirty="0"/>
              <a:t> период = </a:t>
            </a:r>
            <a:r>
              <a:rPr lang="ru-RU" dirty="0" err="1"/>
              <a:t>ПериодДействияНачало</a:t>
            </a:r>
            <a:r>
              <a:rPr lang="ru-RU" dirty="0"/>
              <a:t>, третий всё кроме оклада упорядочить по </a:t>
            </a:r>
            <a:r>
              <a:rPr lang="ru-RU" dirty="0" err="1"/>
              <a:t>ПериодДействияНачало</a:t>
            </a:r>
            <a:r>
              <a:rPr lang="ru-RU" dirty="0"/>
              <a:t> Итоги по номеру строки), если первый пакет не пустой – отказ, не указана ставка сотрудника, потом проходим по результату второго пакета, при обходе заполняем движения и разбиваем по датам, потом записываем движения и переходим к расчету оклада (запрос к данным графика, обход движений с поиском по в выборке по номеру строки, расчет результата из данных выборки и заполнение движения, затем запись без пересчета), потом расчет премии (запрос к основные начисления соединить с базой, расчет премии, запись без пересчета), и в конце возведение флага </a:t>
            </a:r>
            <a:r>
              <a:rPr lang="ru-RU" dirty="0" err="1"/>
              <a:t>ВзаиморасчетыССотрудниками</a:t>
            </a:r>
            <a:r>
              <a:rPr lang="ru-RU" dirty="0"/>
              <a:t>, запрос к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с схлопыванием и заполнение движений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</a:t>
            </a:r>
            <a:r>
              <a:rPr lang="ru-RU" dirty="0" err="1"/>
              <a:t>ЗарплатаКВыплате</a:t>
            </a:r>
            <a:r>
              <a:rPr lang="ru-RU" dirty="0"/>
              <a:t>: возвести флаг, заполнить движения из </a:t>
            </a:r>
            <a:r>
              <a:rPr lang="ru-RU" dirty="0" err="1"/>
              <a:t>тч</a:t>
            </a:r>
            <a:endParaRPr lang="ru-RU" dirty="0"/>
          </a:p>
          <a:p>
            <a:r>
              <a:rPr lang="ru-RU" dirty="0"/>
              <a:t>Код кнопки заполнить на форме документа </a:t>
            </a:r>
            <a:r>
              <a:rPr lang="ru-RU" dirty="0" err="1"/>
              <a:t>ЗарплатаКВыплате</a:t>
            </a:r>
            <a:r>
              <a:rPr lang="ru-RU" dirty="0"/>
              <a:t>: отказ если документ проведен, иначе очистить </a:t>
            </a:r>
            <a:r>
              <a:rPr lang="ru-RU" dirty="0" err="1"/>
              <a:t>тч</a:t>
            </a:r>
            <a:r>
              <a:rPr lang="ru-RU" dirty="0"/>
              <a:t>, получить данные из регистра </a:t>
            </a:r>
            <a:r>
              <a:rPr lang="ru-RU" dirty="0" err="1"/>
              <a:t>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на границу времени 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 и заполнить </a:t>
            </a:r>
            <a:r>
              <a:rPr lang="ru-RU" dirty="0" err="1"/>
              <a:t>тч</a:t>
            </a:r>
            <a:endParaRPr lang="ru-RU" dirty="0"/>
          </a:p>
          <a:p>
            <a:r>
              <a:rPr lang="ru-RU" dirty="0"/>
              <a:t>Отчет: по регистру </a:t>
            </a:r>
            <a:r>
              <a:rPr lang="ru-RU" dirty="0" err="1"/>
              <a:t>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Задача, Форма Задачи, Невыполненные Задачи, Регламентное задание</a:t>
            </a:r>
          </a:p>
          <a:p>
            <a:r>
              <a:rPr lang="ru-RU" dirty="0"/>
              <a:t>В общем модуле: </a:t>
            </a:r>
            <a:r>
              <a:rPr lang="ru-RU" dirty="0" err="1"/>
              <a:t>ФормированиеЗадач</a:t>
            </a:r>
            <a:r>
              <a:rPr lang="ru-RU" dirty="0"/>
              <a:t> (Получить сотрудников из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, Создать задачу для каждого из полученных сотрудников), </a:t>
            </a:r>
            <a:r>
              <a:rPr lang="ru-RU" dirty="0" err="1"/>
              <a:t>ПолучитьСписокЗадач</a:t>
            </a:r>
            <a:r>
              <a:rPr lang="ru-RU" dirty="0"/>
              <a:t> (Получить все не выполненные задачи по исполнителю и вернуть массив ссылок на задачи)</a:t>
            </a:r>
          </a:p>
          <a:p>
            <a:r>
              <a:rPr lang="ru-RU" dirty="0"/>
              <a:t>В модуле приложения: перед началом работы подключить обработчик события, получить список задач и открыть </a:t>
            </a:r>
            <a:r>
              <a:rPr lang="ru-RU"/>
              <a:t>форму каждой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259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761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("Партия", "Партия");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Номенклатура,</a:t>
            </a:r>
          </a:p>
          <a:p>
            <a:r>
              <a:rPr lang="ru-RU" dirty="0"/>
              <a:t>	|	Партия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&amp;Период КАК Период,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СуммаПродажи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(Номенклатура, Партия)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ГДЕ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втТЧТовары.Партия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ОстаткиНоменклатурыОстатки.Партия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СуммаПродажи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	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ИтогоСебестоимость</a:t>
            </a:r>
            <a:r>
              <a:rPr lang="ru-RU" dirty="0"/>
              <a:t> = 0;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по партии %2 в количестве %3", 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	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Отказ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 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ИтогоСебестоимость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 + </a:t>
            </a:r>
            <a:r>
              <a:rPr lang="ru-RU" dirty="0" err="1"/>
              <a:t>Движение.Себестоимость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479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&lt;&gt;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КоличествоОстатокВКомпании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СуммаОстатокВКомпании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УправленческийОстаткиПоКомпании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УправленческийОстаткиПоКомпании.Субконто1";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", 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 /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2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СУММА(</a:t>
            </a:r>
            <a:r>
              <a:rPr lang="ru-RU" dirty="0" err="1"/>
              <a:t>ЗатратыСписокЗатрат.Сумма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Документ.Затраты.СписокЗатрат</a:t>
            </a:r>
            <a:r>
              <a:rPr lang="ru-RU" dirty="0"/>
              <a:t> КАК </a:t>
            </a:r>
            <a:r>
              <a:rPr lang="ru-RU" dirty="0" err="1"/>
              <a:t>ЗатратыСписокЗатрат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</a:t>
            </a:r>
            <a:r>
              <a:rPr lang="ru-RU" dirty="0" err="1"/>
              <a:t>Выборка.Проект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ПланыСчетов.Управленческий.ОбщехозяйственныеЗатраты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9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6475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#Область Запрос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НАЧАЛОПЕРИОДА(</a:t>
            </a:r>
            <a:r>
              <a:rPr lang="ru-RU" dirty="0" err="1"/>
              <a:t>НачислениеЗарплатыОсновныеНачисления.Ссылка.Дата</a:t>
            </a:r>
            <a:r>
              <a:rPr lang="ru-RU" dirty="0"/>
              <a:t>, МЕСЯЦ)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</a:t>
            </a:r>
            <a:r>
              <a:rPr lang="ru-RU" dirty="0"/>
              <a:t> КАК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СведенияОСотрудниках.Сотрудник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втНачисления.ДатаОкончания</a:t>
            </a:r>
            <a:r>
              <a:rPr lang="ru-RU" dirty="0"/>
              <a:t> &gt;= 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=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втНачисленияСОкладом.Период</a:t>
            </a:r>
            <a:r>
              <a:rPr lang="ru-RU" dirty="0"/>
              <a:t>)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втНачисленияСОкладом.Сотрудник.Представление</a:t>
            </a:r>
            <a:r>
              <a:rPr lang="ru-RU" dirty="0"/>
              <a:t> КАК </a:t>
            </a:r>
            <a:r>
              <a:rPr lang="ru-RU" dirty="0" err="1"/>
              <a:t>СотрудникПредставление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НЕ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r>
              <a:rPr lang="ru-RU" dirty="0"/>
              <a:t>)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= </a:t>
            </a:r>
            <a:r>
              <a:rPr lang="ru-RU" dirty="0" err="1"/>
              <a:t>втДатыСреза.НомерСтроки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= </a:t>
            </a:r>
            <a:r>
              <a:rPr lang="ru-RU" dirty="0" err="1"/>
              <a:t>втДатыСреза.Период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&gt;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0,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&lt;&gt;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ПериодДействияНачало</a:t>
            </a:r>
            <a:endParaRPr lang="ru-RU" dirty="0"/>
          </a:p>
          <a:p>
            <a:r>
              <a:rPr lang="ru-RU" dirty="0"/>
              <a:t>		|ИТОГИ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#</a:t>
            </a:r>
            <a:r>
              <a:rPr lang="ru-RU" dirty="0" err="1"/>
              <a:t>КонецОбласти</a:t>
            </a:r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("Оклад",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РезультатыЗапросов</a:t>
            </a:r>
            <a:r>
              <a:rPr lang="ru-RU" dirty="0"/>
              <a:t>[3].Пустой() Тогда</a:t>
            </a:r>
          </a:p>
          <a:p>
            <a:r>
              <a:rPr lang="ru-RU" dirty="0"/>
              <a:t>		</a:t>
            </a:r>
            <a:r>
              <a:rPr lang="ru-RU" dirty="0" err="1"/>
              <a:t>ВыборкаКонтроль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[3].Выбрать();    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ВыборкаКонтроль.Следующий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"По сотруднику " + </a:t>
            </a:r>
            <a:r>
              <a:rPr lang="ru-RU" dirty="0" err="1"/>
              <a:t>ВыборкаКонтроль.СотрудникПредставление</a:t>
            </a:r>
            <a:r>
              <a:rPr lang="ru-RU" dirty="0"/>
              <a:t> </a:t>
            </a:r>
          </a:p>
          <a:p>
            <a:r>
              <a:rPr lang="ru-RU" dirty="0"/>
              <a:t>			                + " не указана ставка оклада на дату " + Формат(</a:t>
            </a:r>
            <a:r>
              <a:rPr lang="ru-RU" dirty="0" err="1"/>
              <a:t>ВыборкаКонтроль.ДатаНачала</a:t>
            </a:r>
            <a:r>
              <a:rPr lang="ru-RU" dirty="0"/>
              <a:t>, "ДФ=</a:t>
            </a:r>
            <a:r>
              <a:rPr lang="ru-RU" dirty="0" err="1"/>
              <a:t>dd.MM.yyyy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ВыборкаНомерСтроки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[4].Выбрать(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ВыборкаНомерСтроки.Следующий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ВыборкаНомерСтроки.Выбрать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ДвижениеПред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ДвижениеПред</a:t>
            </a:r>
            <a:r>
              <a:rPr lang="ru-RU" dirty="0"/>
              <a:t>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ДвижениеПред.ПериодДействияКонец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 - 1;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ДвижениеПред</a:t>
            </a:r>
            <a:r>
              <a:rPr lang="ru-RU" dirty="0"/>
              <a:t> = Движение;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оклад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Движение.Оклад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);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// премия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ВидыРасчетаДляПолученияБазы.Найти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ПланыВидовРасчета.ОсновныеНачисления.ПроизвольнаяСуммаДенег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42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ТекСтрокаСотрудники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505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Объект.Проведен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"Необходимо снять с проведения документ";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      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Объект.Сотрудники.Очистить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ВзаиморасчетыССотрудникамиОстатки.СуммаОстаток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КАК </a:t>
            </a:r>
            <a:r>
              <a:rPr lang="ru-RU" dirty="0" err="1"/>
              <a:t>ВзаиморасчетыССотрудникамиОстатки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ДатаОстатков</a:t>
            </a:r>
            <a:r>
              <a:rPr lang="ru-RU" dirty="0"/>
              <a:t>",  Новый Граница(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</a:t>
            </a:r>
            <a:r>
              <a:rPr lang="ru-RU" dirty="0" err="1"/>
              <a:t>Объект.Подразделение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Объект.Сотрудники.Добавить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НоваяСтрока</a:t>
            </a:r>
            <a:r>
              <a:rPr lang="ru-RU" dirty="0"/>
              <a:t>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40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ВЫБРАТЬ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ВзаиморасчетыССотрудникамиОстаткиИОбороты.СуммаНачальныйОстаток</a:t>
            </a:r>
            <a:r>
              <a:rPr lang="ru-RU" dirty="0"/>
              <a:t> КАК </a:t>
            </a:r>
            <a:r>
              <a:rPr lang="ru-RU" dirty="0" err="1"/>
              <a:t>НачСальдо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ВзаиморасчетыССотрудникамиОстаткиИОбороты.СуммаПриход</a:t>
            </a:r>
            <a:r>
              <a:rPr lang="ru-RU" dirty="0"/>
              <a:t> КАК Начислено,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ВзаиморасчетыССотрудникамиОстаткиИОбороты.СуммаРасход</a:t>
            </a:r>
            <a:r>
              <a:rPr lang="ru-RU" dirty="0"/>
              <a:t> КАК Выплачено,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ВзаиморасчетыССотрудникамиОстаткиИОбороты.СуммаКонечныйОстаток</a:t>
            </a:r>
            <a:r>
              <a:rPr lang="ru-RU" dirty="0"/>
              <a:t> КАК </a:t>
            </a:r>
            <a:r>
              <a:rPr lang="ru-RU" dirty="0" err="1"/>
              <a:t>КонСальдо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РегистрНакопления.ВзаиморасчетыССотрудниками.ОстаткиИОбороты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 КАК </a:t>
            </a:r>
            <a:r>
              <a:rPr lang="ru-RU" dirty="0" err="1"/>
              <a:t>ВзаиморасчетыССотрудникамиОстаткиИОбороты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63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ФормированиеЗадач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Процедура, вызываемая регламентным заданием - получает список сотрудников и по каждому создает новую задачу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(&amp;</a:t>
            </a:r>
            <a:r>
              <a:rPr lang="ru-RU" dirty="0" err="1"/>
              <a:t>ДатаСреза</a:t>
            </a:r>
            <a:r>
              <a:rPr lang="ru-RU" dirty="0"/>
              <a:t>, ) КАК </a:t>
            </a:r>
            <a:r>
              <a:rPr lang="ru-RU" dirty="0" err="1"/>
              <a:t>СведенияОСотрудникахСрезПоследних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ДатаСреза</a:t>
            </a:r>
            <a:r>
              <a:rPr lang="ru-RU" dirty="0"/>
              <a:t>", </a:t>
            </a:r>
            <a:r>
              <a:rPr lang="ru-RU" dirty="0" err="1"/>
              <a:t>ТекущаяДата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</a:t>
            </a:r>
            <a:r>
              <a:rPr lang="ru-RU" dirty="0"/>
              <a:t> = </a:t>
            </a:r>
            <a:r>
              <a:rPr lang="ru-RU" dirty="0" err="1"/>
              <a:t>Задачи.ОтчетОПроделаннойРаботе.СоздатьЗадачу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НоваяЗадача.Наименование</a:t>
            </a:r>
            <a:r>
              <a:rPr lang="ru-RU" dirty="0"/>
              <a:t> = "Отчет о проделанной работе";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НоваяЗадача.Дата</a:t>
            </a:r>
            <a:r>
              <a:rPr lang="ru-RU" dirty="0"/>
              <a:t> = </a:t>
            </a:r>
            <a:r>
              <a:rPr lang="ru-RU" dirty="0" err="1"/>
              <a:t>ТекущаяДата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НоваяЗадача.Исполнитель</a:t>
            </a:r>
            <a:r>
              <a:rPr lang="ru-RU" dirty="0"/>
              <a:t> = </a:t>
            </a:r>
            <a:r>
              <a:rPr lang="ru-RU" dirty="0" err="1"/>
              <a:t>Выборка.Сотрудник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Функция </a:t>
            </a:r>
            <a:r>
              <a:rPr lang="ru-RU" dirty="0" err="1"/>
              <a:t>ПолучитьСписокЗадач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всех активных (невыполненных) задач текущего пользователя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ОтчетОПроделаннойРаботеЗадачиПоИсполнителю.Ссылка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Задача.ОтчетОПроделаннойРаботе.ЗадачиПоИсполнителю</a:t>
            </a:r>
            <a:r>
              <a:rPr lang="ru-RU" dirty="0"/>
              <a:t>(&amp;Исполнитель, НЕ Выполнена) КАК </a:t>
            </a:r>
            <a:r>
              <a:rPr lang="ru-RU" dirty="0" err="1"/>
              <a:t>ОтчетОПроделаннойРаботеЗадачиПоИсполнителю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("Исполнитель", </a:t>
            </a:r>
            <a:r>
              <a:rPr lang="ru-RU" dirty="0" err="1"/>
              <a:t>ПараметрыСеанса.ТекущийПользователь</a:t>
            </a:r>
            <a:r>
              <a:rPr lang="ru-RU" dirty="0"/>
              <a:t>);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  <a:r>
              <a:rPr lang="ru-RU" dirty="0" err="1"/>
              <a:t>СписокЗадач</a:t>
            </a:r>
            <a:r>
              <a:rPr lang="ru-RU" dirty="0"/>
              <a:t> = Новый Массив;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СписокЗадач.Добавить</a:t>
            </a:r>
            <a:r>
              <a:rPr lang="ru-RU" dirty="0"/>
              <a:t>(</a:t>
            </a:r>
            <a:r>
              <a:rPr lang="ru-RU" dirty="0" err="1"/>
              <a:t>Выборка.Ссылка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Возврат </a:t>
            </a:r>
            <a:r>
              <a:rPr lang="ru-RU" dirty="0" err="1"/>
              <a:t>СписокЗадач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КонецФункции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0569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ПередНачаломРаботыСистемы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ПодключитьОбработчикОжидания</a:t>
            </a:r>
            <a:r>
              <a:rPr lang="ru-RU" dirty="0"/>
              <a:t>("</a:t>
            </a:r>
            <a:r>
              <a:rPr lang="ru-RU" dirty="0" err="1"/>
              <a:t>ОтобразитьЗадачи</a:t>
            </a:r>
            <a:r>
              <a:rPr lang="ru-RU" dirty="0"/>
              <a:t>", 500); // Процедура </a:t>
            </a:r>
            <a:r>
              <a:rPr lang="ru-RU" dirty="0" err="1"/>
              <a:t>ОтобразитьЗадачи</a:t>
            </a:r>
            <a:r>
              <a:rPr lang="ru-RU" dirty="0"/>
              <a:t> будет вызываться каждые 500 секунд 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ОтобразитьЗадачи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списка активных задач текущего пользователя</a:t>
            </a:r>
          </a:p>
          <a:p>
            <a:r>
              <a:rPr lang="ru-RU" dirty="0"/>
              <a:t>	</a:t>
            </a:r>
            <a:r>
              <a:rPr lang="ru-RU" dirty="0" err="1"/>
              <a:t>СписокЗадач</a:t>
            </a:r>
            <a:r>
              <a:rPr lang="ru-RU" dirty="0"/>
              <a:t> = </a:t>
            </a:r>
            <a:r>
              <a:rPr lang="ru-RU" dirty="0" err="1"/>
              <a:t>Сервер.ПолучитьСписокЗадач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формы каждой из полученных задач</a:t>
            </a:r>
          </a:p>
          <a:p>
            <a:r>
              <a:rPr lang="ru-RU" dirty="0"/>
              <a:t>	Для Каждого Задача Из </a:t>
            </a:r>
            <a:r>
              <a:rPr lang="ru-RU" dirty="0" err="1"/>
              <a:t>СписокЗадач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Структура("Ключ", Задача);</a:t>
            </a:r>
          </a:p>
          <a:p>
            <a:r>
              <a:rPr lang="ru-RU" dirty="0"/>
              <a:t>	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Задача.ОтчетОПроделаннойРаботе.Форма.ФормаЗадачи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,,,,,,</a:t>
            </a:r>
            <a:r>
              <a:rPr lang="ru-RU" dirty="0" err="1"/>
              <a:t>РежимОткрытияОкнаФормы.Независимый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1017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рн</a:t>
            </a:r>
            <a:r>
              <a:rPr lang="ru-RU" dirty="0"/>
              <a:t> Остатки Номенклатуры (Номенклатура, Партия | Количество, Себестоимость), Услуги, </a:t>
            </a:r>
            <a:r>
              <a:rPr lang="ru-RU" dirty="0" err="1"/>
              <a:t>рс</a:t>
            </a:r>
            <a:r>
              <a:rPr lang="ru-RU" dirty="0"/>
              <a:t> Учетная Политика (Среднее, ФИФО), Документ Назначение Учетной Политики </a:t>
            </a:r>
          </a:p>
          <a:p>
            <a:r>
              <a:rPr lang="ru-RU" dirty="0"/>
              <a:t>Общий модуль с функцией для получения учетной политики на дату</a:t>
            </a:r>
          </a:p>
          <a:p>
            <a:r>
              <a:rPr lang="ru-RU" dirty="0"/>
              <a:t>Код документа назначения учетной политики: перед записью привести дату к началу месяца; в обработке проведения, получить старый метод списания себестоимости и сравнить с устанавливаемым методом, если одинаковые - отказ, далее возвести флаг для </a:t>
            </a:r>
            <a:r>
              <a:rPr lang="ru-RU" dirty="0" err="1"/>
              <a:t>рс</a:t>
            </a:r>
            <a:r>
              <a:rPr lang="ru-RU" dirty="0"/>
              <a:t> учетная политика и добавить движение, потом очистить движения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и возвести флаг, если устанавливается метод по средней, тогда заблокировать </a:t>
            </a:r>
            <a:r>
              <a:rPr lang="ru-RU" dirty="0" err="1"/>
              <a:t>рн</a:t>
            </a:r>
            <a:r>
              <a:rPr lang="ru-RU" dirty="0"/>
              <a:t> Остатки номенклатуры, получить остатки на момент времени с итогами по номенклатуре, в верхней выборке добавлять приход на пустую партию, в нижней списывать с остаток с партий</a:t>
            </a:r>
          </a:p>
          <a:p>
            <a:r>
              <a:rPr lang="ru-RU" dirty="0"/>
              <a:t>Код приходной: в обработке проведения получить метод себестоимости, если не указан отказ, если по средней тогда партия пустая, если по </a:t>
            </a:r>
            <a:r>
              <a:rPr lang="ru-RU" dirty="0" err="1"/>
              <a:t>фифо</a:t>
            </a:r>
            <a:r>
              <a:rPr lang="ru-RU" dirty="0"/>
              <a:t> тогда партия текущий документ, возвести флаг, </a:t>
            </a:r>
            <a:r>
              <a:rPr lang="ru-RU" dirty="0" err="1"/>
              <a:t>схлопнуть</a:t>
            </a:r>
            <a:r>
              <a:rPr lang="ru-RU" dirty="0"/>
              <a:t> строки и добавить движения</a:t>
            </a:r>
          </a:p>
          <a:p>
            <a:r>
              <a:rPr lang="ru-RU" dirty="0"/>
              <a:t>Код расходной: проверяем установлен ли метод списания, чистим движения, возводим флаг, блокируем </a:t>
            </a:r>
            <a:r>
              <a:rPr lang="ru-RU" dirty="0" err="1"/>
              <a:t>рн</a:t>
            </a:r>
            <a:r>
              <a:rPr lang="ru-RU" dirty="0"/>
              <a:t> по номенклатуре, делаем запрос (сгруппированная </a:t>
            </a:r>
            <a:r>
              <a:rPr lang="ru-RU" dirty="0" err="1"/>
              <a:t>тч</a:t>
            </a:r>
            <a:r>
              <a:rPr lang="ru-RU" dirty="0"/>
              <a:t> документа только товары, соединить с остатками, упорядочить по партии, итоги по номенклатуре), далее в верхней выборке проверяем остатки получаем количество для списания, в нижней выборке считаем себестоимость добавляем движение и уменьшаем количество для списания</a:t>
            </a:r>
          </a:p>
          <a:p>
            <a:r>
              <a:rPr lang="ru-RU" dirty="0"/>
              <a:t>Отчет: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</a:t>
            </a:r>
            <a:r>
              <a:rPr lang="ru-RU" dirty="0" err="1"/>
              <a:t>ОстаткиИОбороты</a:t>
            </a:r>
            <a:endParaRPr lang="ru-RU" dirty="0"/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убрать количество в </a:t>
            </a:r>
            <a:r>
              <a:rPr lang="ru-RU" dirty="0" err="1"/>
              <a:t>рб</a:t>
            </a:r>
            <a:r>
              <a:rPr lang="ru-RU" dirty="0"/>
              <a:t> и признак учета количественный, Договоры (подчинено Контрагентам), Виды Субконто (Договоры, Контрагенты), Субконто - 2, Признак учета валютный, ресурс </a:t>
            </a:r>
            <a:r>
              <a:rPr lang="ru-RU" dirty="0" err="1"/>
              <a:t>СуммаВалютная</a:t>
            </a:r>
            <a:r>
              <a:rPr lang="ru-RU" dirty="0"/>
              <a:t>, Счет Покупатели (валютный | контрагенты, договоры), в расходной контрагент и договор, документ Приход денег, Обработка корректировки задолженности</a:t>
            </a:r>
          </a:p>
          <a:p>
            <a:r>
              <a:rPr lang="ru-RU" dirty="0"/>
              <a:t>Код расходной: возвести флаг, получить курс по валюте из договора, если нет то курс = 1, добавить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прибыль и убытки (</a:t>
            </a:r>
            <a:r>
              <a:rPr lang="ru-RU" dirty="0" err="1"/>
              <a:t>суммавалютная</a:t>
            </a:r>
            <a:r>
              <a:rPr lang="ru-RU" dirty="0"/>
              <a:t> из документа, сумма - сумма из документа * курс)</a:t>
            </a:r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контрагенту, выполнить запрос (получить остатки в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 из документа, соединить полученные остатки с </a:t>
            </a:r>
            <a:r>
              <a:rPr lang="ru-RU" dirty="0" err="1"/>
              <a:t>рс</a:t>
            </a:r>
            <a:r>
              <a:rPr lang="ru-RU" dirty="0"/>
              <a:t> курс валют, упорядочить по </a:t>
            </a:r>
            <a:r>
              <a:rPr lang="ru-RU" dirty="0" err="1"/>
              <a:t>суммаОстаток</a:t>
            </a:r>
            <a:r>
              <a:rPr lang="ru-RU" dirty="0"/>
              <a:t>, итоги общие), в верхней выборке проверяем превышение по оплате, инициализируем остатки списать, в нижней выборке если </a:t>
            </a:r>
            <a:r>
              <a:rPr lang="ru-RU" dirty="0" err="1"/>
              <a:t>ОсталосьСписать</a:t>
            </a:r>
            <a:r>
              <a:rPr lang="ru-RU" dirty="0"/>
              <a:t> &gt;=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 списываем из остатков иначе списываем осталось списать и рассчитанное в валюте, делаем движение </a:t>
            </a:r>
            <a:r>
              <a:rPr lang="ru-RU" dirty="0" err="1"/>
              <a:t>дт</a:t>
            </a:r>
            <a:r>
              <a:rPr lang="ru-RU" dirty="0"/>
              <a:t> касса - </a:t>
            </a:r>
            <a:r>
              <a:rPr lang="ru-RU" dirty="0" err="1"/>
              <a:t>кт</a:t>
            </a:r>
            <a:r>
              <a:rPr lang="ru-RU" dirty="0"/>
              <a:t> покупатели, уменьшаем осталось списать</a:t>
            </a:r>
          </a:p>
          <a:p>
            <a:r>
              <a:rPr lang="ru-RU" dirty="0"/>
              <a:t>Код формы обработки: проверяем заполнение даты, приводим дату к концу дня, начинаем транзакцию и попытку исключения, блокируем регистр по счету покупатели, делаем запрос (</a:t>
            </a:r>
            <a:r>
              <a:rPr lang="ru-RU" dirty="0" err="1"/>
              <a:t>рб</a:t>
            </a:r>
            <a:r>
              <a:rPr lang="ru-RU" dirty="0"/>
              <a:t> остатки по счету покупатели левым соединением с </a:t>
            </a:r>
            <a:r>
              <a:rPr lang="ru-RU" dirty="0" err="1"/>
              <a:t>рс</a:t>
            </a:r>
            <a:r>
              <a:rPr lang="ru-RU" dirty="0"/>
              <a:t> Курсы валют по валюте где </a:t>
            </a:r>
            <a:r>
              <a:rPr lang="ru-RU" dirty="0" err="1"/>
              <a:t>СуммаВалютнаяОстаток</a:t>
            </a:r>
            <a:r>
              <a:rPr lang="ru-RU" dirty="0"/>
              <a:t> * курс - </a:t>
            </a:r>
            <a:r>
              <a:rPr lang="ru-RU" dirty="0" err="1"/>
              <a:t>СуммаОстаток</a:t>
            </a:r>
            <a:r>
              <a:rPr lang="ru-RU" dirty="0"/>
              <a:t> &gt;= 0.01 ИЛИ &lt;= -0.01 на границу включая), если результат пустой - возврат, создаем новый документ операция, записываем, создаем набор записей с отбором по созданному документу, заполняем набор записей из выборки в зависимости от значения отклонения, записываем набор записей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управленческий остатки и обороты (периодичность регистратор, метод дополнения движения, счет - покупатели, условие по валюте)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 (Шестидневка предопределенный),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(График Работы, Дата, Дней, Часов), план расчетов основные начисления имеет период действия, зависит от базы (командировка (базовый оклад), оклад (вытесняющий командировка)),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Подразделения | Результат, </a:t>
            </a:r>
            <a:r>
              <a:rPr lang="ru-RU" dirty="0" err="1"/>
              <a:t>ОтработаноЧасов</a:t>
            </a:r>
            <a:r>
              <a:rPr lang="ru-RU" dirty="0"/>
              <a:t> | График работы, Оклад, Рабочих Дней, Отработано Дней, Начислено Оклада За Базовый Период, Отработано Часов За Базовый Период)</a:t>
            </a:r>
          </a:p>
          <a:p>
            <a:r>
              <a:rPr lang="ru-RU" dirty="0"/>
              <a:t>Код начисления: 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(Дата), возводим флаг, проходимся по </a:t>
            </a:r>
            <a:r>
              <a:rPr lang="ru-RU" dirty="0" err="1"/>
              <a:t>тч</a:t>
            </a:r>
            <a:r>
              <a:rPr lang="ru-RU" dirty="0"/>
              <a:t> документа и заполняем движения, для командировки базовые периоды вычисляя от строки дата начала, получаем таблицу дополнений и проходимся по ней и делаем </a:t>
            </a:r>
            <a:r>
              <a:rPr lang="ru-RU" dirty="0" err="1"/>
              <a:t>сторно</a:t>
            </a:r>
            <a:r>
              <a:rPr lang="ru-RU" dirty="0"/>
              <a:t> движения, записываем движения, переходим к расчетам, выполняем запрос (получаем данные графика по регистратору, полученную таблицу левым соединяем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 и с базой (вид расчета командировка и регистратор) по номеру строки), проходим по движениям, ищем по номеру строки в выборке, считаем результат в зависимости от вида расчета, заполняем движения из выборки, в конце записываем без пересчета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основные начисления где период между и активность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Создать форму в справочники контрагенты и команду </a:t>
            </a:r>
            <a:r>
              <a:rPr lang="ru-RU" dirty="0" err="1"/>
              <a:t>движенияБУ</a:t>
            </a:r>
            <a:r>
              <a:rPr lang="ru-RU" dirty="0"/>
              <a:t>, на форме динамический список с запросом к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движенияссубконтно</a:t>
            </a:r>
            <a:r>
              <a:rPr lang="ru-RU" dirty="0"/>
              <a:t> (Субконто1 = Контрагент ИЛИ Субконто2 = Контрагент), при создании формы заполнять параметр динамического списка, команда открывает форму с переданным контрагентом. В приходной реквизит пояснение с кнопкой открытия, при открытии отключить стандартную обработку и искать навигационную ссылку в строке, если она есть перейти по ней. </a:t>
            </a:r>
            <a:r>
              <a:rPr lang="ru-RU"/>
              <a:t>В расходной в запросе добавить номер строки и привязать поле при выводе сообщения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6336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Дата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(Новый Граница(Дата, </a:t>
            </a:r>
            <a:r>
              <a:rPr lang="ru-RU" dirty="0" err="1"/>
              <a:t>ВидГраницы.Исключая</a:t>
            </a:r>
            <a:r>
              <a:rPr lang="ru-RU" dirty="0"/>
              <a:t>));</a:t>
            </a:r>
          </a:p>
          <a:p>
            <a:r>
              <a:rPr lang="ru-RU" dirty="0"/>
              <a:t>	Если 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"Метод списания себестоимости соответствует уже установленному методу";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Движения.УчетнаяПолитика.Записывать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Движения.УчетнаяПолитика.Добавить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 КАК Себестоимость</a:t>
            </a:r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	|ИТОГИ</a:t>
            </a:r>
          </a:p>
          <a:p>
            <a:r>
              <a:rPr lang="ru-RU" dirty="0"/>
              <a:t>			|	СУММА(Количество),</a:t>
            </a:r>
          </a:p>
          <a:p>
            <a:r>
              <a:rPr lang="ru-RU" dirty="0"/>
              <a:t>			|	СУММА(Себестоимость)</a:t>
            </a:r>
          </a:p>
          <a:p>
            <a:r>
              <a:rPr lang="ru-RU" dirty="0"/>
              <a:t>			|ПО</a:t>
            </a:r>
          </a:p>
          <a:p>
            <a:r>
              <a:rPr lang="ru-RU" dirty="0"/>
              <a:t>			|	Номенклатура";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            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726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</a:t>
            </a:r>
            <a:r>
              <a:rPr lang="ru-RU" dirty="0" err="1"/>
              <a:t>Документы.ПриходнаяНакладная.ПустаяСсылка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Ссылка;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Партия;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019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ОстаткиНоменклатурыОстатки.Партия.Дата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 хватает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19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(Отказ)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СтруктураОтбора</a:t>
            </a:r>
            <a:r>
              <a:rPr lang="ru-RU" dirty="0"/>
              <a:t> = Новый Структура ("Валюта", </a:t>
            </a:r>
            <a:r>
              <a:rPr lang="ru-RU" dirty="0" err="1"/>
              <a:t>Договор.Валюта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КурсВалюты</a:t>
            </a:r>
            <a:r>
              <a:rPr lang="ru-RU" dirty="0"/>
              <a:t>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</a:t>
            </a:r>
            <a:r>
              <a:rPr lang="ru-RU" dirty="0" err="1"/>
              <a:t>СтруктураОтбора</a:t>
            </a:r>
            <a:r>
              <a:rPr lang="ru-RU" dirty="0"/>
              <a:t>).Курс;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КурсВалюты</a:t>
            </a:r>
            <a:r>
              <a:rPr lang="ru-RU" dirty="0"/>
              <a:t>) Тогда</a:t>
            </a:r>
          </a:p>
          <a:p>
            <a:r>
              <a:rPr lang="ru-RU" dirty="0"/>
              <a:t>		</a:t>
            </a:r>
            <a:r>
              <a:rPr lang="ru-RU" dirty="0" err="1"/>
              <a:t>КурсВалюты</a:t>
            </a:r>
            <a:r>
              <a:rPr lang="ru-RU" dirty="0"/>
              <a:t> = 1;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Договор;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Проводка.СуммаВалютнаяДт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КурсВалюты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689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блокировки данных в регистре Управленческий с отбором по контрагенту из документа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получения данных для формирования движений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КАК </a:t>
            </a:r>
            <a:r>
              <a:rPr lang="ru-RU" dirty="0" err="1"/>
              <a:t>СуммаВалютнаяОстаток</a:t>
            </a:r>
            <a:r>
              <a:rPr lang="ru-RU" dirty="0"/>
              <a:t>,</a:t>
            </a:r>
          </a:p>
          <a:p>
            <a:r>
              <a:rPr lang="ru-RU" dirty="0"/>
              <a:t>	|	УправленческийОстатки.Субконто2 КАК Договор,</a:t>
            </a:r>
          </a:p>
          <a:p>
            <a:r>
              <a:rPr lang="ru-RU" dirty="0"/>
              <a:t>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).Валюта КАК Валюта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ВТ_Остатки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МассивСубконто</a:t>
            </a:r>
            <a:r>
              <a:rPr lang="ru-RU" dirty="0"/>
              <a:t>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Валюта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ВТ_Остатки.СуммаВалютнаяОстаток</a:t>
            </a:r>
            <a:r>
              <a:rPr lang="ru-RU" dirty="0"/>
              <a:t> КАК </a:t>
            </a:r>
            <a:r>
              <a:rPr lang="ru-RU" dirty="0" err="1"/>
              <a:t>ВалютныйОстаток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</a:t>
            </a:r>
            <a:r>
              <a:rPr lang="ru-RU" dirty="0" err="1"/>
              <a:t>ВалютныйОстатокВРублях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</a:t>
            </a:r>
            <a:r>
              <a:rPr lang="ru-RU" dirty="0"/>
              <a:t> КАК </a:t>
            </a:r>
            <a:r>
              <a:rPr lang="ru-RU" dirty="0" err="1"/>
              <a:t>ВТ_Остатки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Валюта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Т.Валюта</a:t>
            </a:r>
            <a:endParaRPr lang="ru-RU" dirty="0"/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Вт_Остатки</a:t>
            </a:r>
            <a:r>
              <a:rPr lang="ru-RU" dirty="0"/>
              <a:t> КАК Т))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ВТ_Остатки.Валюта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ВТ_Остатки.СуммаОстаток</a:t>
            </a:r>
            <a:r>
              <a:rPr lang="ru-RU" dirty="0"/>
              <a:t> УБЫВ</a:t>
            </a:r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</a:t>
            </a:r>
            <a:r>
              <a:rPr lang="ru-RU" dirty="0" err="1"/>
              <a:t>ВалютныйОстатокВРублях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 = Новый Массив(2);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МассивСубконто</a:t>
            </a:r>
            <a:r>
              <a:rPr lang="ru-RU" dirty="0"/>
              <a:t>", </a:t>
            </a:r>
            <a:r>
              <a:rPr lang="ru-RU" dirty="0" err="1"/>
              <a:t>МассивСубконто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результатов запроса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ВыборкаИтоги</a:t>
            </a:r>
            <a:r>
              <a:rPr lang="ru-RU" dirty="0"/>
              <a:t> = </a:t>
            </a:r>
            <a:r>
              <a:rPr lang="ru-RU" dirty="0" err="1"/>
              <a:t>Результат.Выбрать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ВыборкаИтоги.Следующий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Превышение = 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ВыборкаИтоги.ВалютныйОстатокВРублях</a:t>
            </a:r>
            <a:r>
              <a:rPr lang="ru-RU" dirty="0"/>
              <a:t>;</a:t>
            </a:r>
          </a:p>
          <a:p>
            <a:r>
              <a:rPr lang="ru-RU" dirty="0"/>
              <a:t>	Если Превышение &gt;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"Сумма оплаты превышает имеющийся долг контрагента на " + Превышение;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ВыборкаИтоги.Выбрать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ОсталосьСписать</a:t>
            </a:r>
            <a:r>
              <a:rPr lang="ru-RU" dirty="0"/>
              <a:t> &lt;&gt; 0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ОсталосьСписать</a:t>
            </a:r>
            <a:r>
              <a:rPr lang="ru-RU" dirty="0"/>
              <a:t> &gt;=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 Тогда </a:t>
            </a:r>
          </a:p>
          <a:p>
            <a:r>
              <a:rPr lang="ru-RU" dirty="0"/>
              <a:t>			// списывается вся валютная сумма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СписываемВВалюте</a:t>
            </a:r>
            <a:r>
              <a:rPr lang="ru-RU" dirty="0"/>
              <a:t> = </a:t>
            </a:r>
            <a:r>
              <a:rPr lang="ru-RU" dirty="0" err="1"/>
              <a:t>Выборка.ВалютныйОстаток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СписываемВРублях</a:t>
            </a:r>
            <a:r>
              <a:rPr lang="ru-RU" dirty="0"/>
              <a:t> 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;			</a:t>
            </a:r>
          </a:p>
          <a:p>
            <a:r>
              <a:rPr lang="ru-RU" dirty="0"/>
              <a:t>		Иначе // списывается часть валютной суммы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СписываемВРублях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СписываемВВалюте</a:t>
            </a:r>
            <a:r>
              <a:rPr lang="ru-RU" dirty="0"/>
              <a:t> = ? (</a:t>
            </a:r>
            <a:r>
              <a:rPr lang="ru-RU" dirty="0" err="1"/>
              <a:t>Выборка.Курс</a:t>
            </a:r>
            <a:r>
              <a:rPr lang="ru-RU" dirty="0"/>
              <a:t> = 0, 0, </a:t>
            </a:r>
            <a:r>
              <a:rPr lang="ru-RU" dirty="0" err="1"/>
              <a:t>СписываемВРублях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 - </a:t>
            </a:r>
            <a:r>
              <a:rPr lang="ru-RU" dirty="0" err="1"/>
              <a:t>СписываемВРублях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Проводка отражения поступления денег от контрагента</a:t>
            </a:r>
          </a:p>
          <a:p>
            <a:r>
              <a:rPr lang="ru-RU" dirty="0"/>
              <a:t>	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Проводка.СуммаВалютнаяКт</a:t>
            </a:r>
            <a:r>
              <a:rPr lang="ru-RU" dirty="0"/>
              <a:t> = </a:t>
            </a:r>
            <a:r>
              <a:rPr lang="ru-RU" dirty="0" err="1"/>
              <a:t>СписываемВВалюте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СписываемВРублях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9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СформироватьДокумент</a:t>
            </a:r>
            <a:r>
              <a:rPr lang="ru-RU" dirty="0"/>
              <a:t>(Команда)</a:t>
            </a:r>
          </a:p>
          <a:p>
            <a:r>
              <a:rPr lang="ru-RU" dirty="0"/>
              <a:t>	Если </a:t>
            </a:r>
            <a:r>
              <a:rPr lang="ru-RU" dirty="0" err="1"/>
              <a:t>ПроверитьЗаполнение</a:t>
            </a:r>
            <a:r>
              <a:rPr lang="ru-RU" dirty="0"/>
              <a:t>() Тогда   // Проверка заполнения обязательных для заполнения реквизитов, в данном случае даты актуальности</a:t>
            </a:r>
          </a:p>
          <a:p>
            <a:r>
              <a:rPr lang="ru-RU" dirty="0"/>
              <a:t>		</a:t>
            </a:r>
            <a:r>
              <a:rPr lang="ru-RU" dirty="0" err="1"/>
              <a:t>СформироватьДокументНаСервере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НаСервереБезКонтекста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СформироватьДокументНаСервере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КонецДняДатыАктуализации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Попытка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Установка блокировки данных в регистре Управленческий с отбором по счету Покупатели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Запрос получения данных для формирования движений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Отклонение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ДатаАктуализации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&amp;Субконто, 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ДатаАктуализации</a:t>
            </a:r>
            <a:r>
              <a:rPr lang="ru-RU" dirty="0"/>
              <a:t>, 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УправленческийОстатки.Субконто2.Валюта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(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&gt;= 0.01</a:t>
            </a:r>
          </a:p>
          <a:p>
            <a:r>
              <a:rPr lang="ru-RU" dirty="0"/>
              <a:t>		|			ИЛИ 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&lt;= -0.01)";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Субконто = Новый Массив(2);</a:t>
            </a:r>
          </a:p>
          <a:p>
            <a:r>
              <a:rPr lang="ru-RU" dirty="0"/>
              <a:t>		Субконто[0] = 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;</a:t>
            </a:r>
          </a:p>
          <a:p>
            <a:r>
              <a:rPr lang="ru-RU" dirty="0"/>
              <a:t>		Субконто[1] = 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Остатки будем получать включая сама дату актуализации, чтобы при запуске обработке с той же датой система не дублировала проводки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ДатаАктуализации</a:t>
            </a:r>
            <a:r>
              <a:rPr lang="ru-RU" dirty="0"/>
              <a:t>", Новый Граница(</a:t>
            </a:r>
            <a:r>
              <a:rPr lang="ru-RU" dirty="0" err="1"/>
              <a:t>КонецДняДатыАктуализации</a:t>
            </a:r>
            <a:r>
              <a:rPr lang="ru-RU" dirty="0"/>
              <a:t>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("Субконто", Субконто);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Результат.Пустой</a:t>
            </a:r>
            <a:r>
              <a:rPr lang="ru-RU" dirty="0"/>
              <a:t>() Тогда</a:t>
            </a:r>
          </a:p>
          <a:p>
            <a:r>
              <a:rPr lang="ru-RU" dirty="0"/>
              <a:t>	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"Отсутствуют данные для формирования документа.";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Создаем и записываем новый документ Операция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</a:t>
            </a:r>
            <a:r>
              <a:rPr lang="ru-RU" dirty="0"/>
              <a:t> = </a:t>
            </a:r>
            <a:r>
              <a:rPr lang="ru-RU" dirty="0" err="1"/>
              <a:t>Документы.Операция.СоздатьДокумент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НовыйДокумент.Дата</a:t>
            </a:r>
            <a:r>
              <a:rPr lang="ru-RU" dirty="0"/>
              <a:t> = </a:t>
            </a:r>
            <a:r>
              <a:rPr lang="ru-RU" dirty="0" err="1"/>
              <a:t>КонецДняДатыАктуализации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Создаем набор записей, </a:t>
            </a:r>
            <a:r>
              <a:rPr lang="ru-RU" dirty="0" err="1"/>
              <a:t>привяызываем</a:t>
            </a:r>
            <a:r>
              <a:rPr lang="ru-RU" dirty="0"/>
              <a:t> к документу и заполняем его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</a:t>
            </a:r>
            <a:r>
              <a:rPr lang="ru-RU" dirty="0" err="1"/>
              <a:t>РегистрыБухгалтерии.Управленческий.СоздатьНаборЗаписей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НаборЗаписей.Отбор.Регистратор.Установить</a:t>
            </a:r>
            <a:r>
              <a:rPr lang="ru-RU" dirty="0"/>
              <a:t>(</a:t>
            </a:r>
            <a:r>
              <a:rPr lang="ru-RU" dirty="0" err="1"/>
              <a:t>НовыйДокумент.Ссылка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Обход результатов запроса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Проводка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Проводка.Период</a:t>
            </a:r>
            <a:r>
              <a:rPr lang="ru-RU" dirty="0"/>
              <a:t> = </a:t>
            </a:r>
            <a:r>
              <a:rPr lang="ru-RU" dirty="0" err="1"/>
              <a:t>КонецДняДатыАктуализации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Проводка корректировки рублевой суммы в соответствии с изменившимся курсом валюты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Выборка.Отклонение</a:t>
            </a:r>
            <a:r>
              <a:rPr lang="ru-RU" dirty="0"/>
              <a:t> &gt; 0 Тогда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Выборка.Отклонение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Проводка.Сумма</a:t>
            </a:r>
            <a:r>
              <a:rPr lang="ru-RU" dirty="0"/>
              <a:t> = -</a:t>
            </a:r>
            <a:r>
              <a:rPr lang="ru-RU" dirty="0" err="1"/>
              <a:t>Выборка.Отклонение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("Документ успешно сформирован: %1", </a:t>
            </a:r>
            <a:r>
              <a:rPr lang="ru-RU" dirty="0" err="1"/>
              <a:t>НовыйДокумент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Сообщение.КлючДанных</a:t>
            </a:r>
            <a:r>
              <a:rPr lang="ru-RU" dirty="0"/>
              <a:t> = </a:t>
            </a:r>
            <a:r>
              <a:rPr lang="ru-RU" dirty="0" err="1"/>
              <a:t>НовыйДокумент.Ссылка</a:t>
            </a:r>
            <a:r>
              <a:rPr lang="ru-RU" dirty="0"/>
              <a:t>; // Делаем сообщение </a:t>
            </a:r>
            <a:r>
              <a:rPr lang="ru-RU" dirty="0" err="1"/>
              <a:t>кликабельным</a:t>
            </a:r>
            <a:r>
              <a:rPr lang="ru-RU" dirty="0"/>
              <a:t> - при нажатии будет открываться новый документ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      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ЗафиксироватьТранзакцию</a:t>
            </a:r>
            <a:r>
              <a:rPr lang="ru-RU" dirty="0"/>
              <a:t>();		</a:t>
            </a:r>
          </a:p>
          <a:p>
            <a:r>
              <a:rPr lang="ru-RU" dirty="0"/>
              <a:t>	Исключение</a:t>
            </a:r>
          </a:p>
          <a:p>
            <a:r>
              <a:rPr lang="ru-RU" dirty="0"/>
              <a:t>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("Произошла ошибка: %1", </a:t>
            </a:r>
            <a:r>
              <a:rPr lang="ru-RU" dirty="0" err="1"/>
              <a:t>КраткоеПредставлениеОшибки</a:t>
            </a:r>
            <a:r>
              <a:rPr lang="ru-RU" dirty="0"/>
              <a:t>(</a:t>
            </a:r>
            <a:r>
              <a:rPr lang="ru-RU" dirty="0" err="1"/>
              <a:t>ИнформацияОбОшибке</a:t>
            </a:r>
            <a:r>
              <a:rPr lang="ru-RU" dirty="0"/>
              <a:t>()));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КонецПопытки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57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Движение.ГрафикРаботы</a:t>
            </a:r>
            <a:r>
              <a:rPr lang="ru-RU" dirty="0"/>
              <a:t> = </a:t>
            </a:r>
            <a:r>
              <a:rPr lang="ru-RU" dirty="0" err="1"/>
              <a:t>Справочники.ГрафикиРаботы.Шестидневка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Строка.ДатаНачала</a:t>
            </a:r>
            <a:r>
              <a:rPr lang="ru-RU" dirty="0"/>
              <a:t>), -2);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Строка.ДатаНачала</a:t>
            </a:r>
            <a:r>
              <a:rPr lang="ru-RU" dirty="0"/>
              <a:t>) - 1;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НачисленоОкладаЗаБазовыйПериод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ОсновныеНачисленияБазаОсновныеНачисления.ОтработаноЧасовБаза</a:t>
            </a:r>
            <a:r>
              <a:rPr lang="ru-RU" dirty="0"/>
              <a:t>, 0) КАК </a:t>
            </a:r>
            <a:r>
              <a:rPr lang="ru-RU" dirty="0" err="1"/>
              <a:t>ОтработаноЧасовЗаБазовыйПериод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ВидРасчетаКомандировка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ВидРасчетаКомандировка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								   								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&lt;&gt; 0,</a:t>
            </a:r>
          </a:p>
          <a:p>
            <a:r>
              <a:rPr lang="ru-RU" dirty="0"/>
              <a:t>			 					   </a:t>
            </a:r>
            <a:r>
              <a:rPr lang="ru-RU" dirty="0" err="1"/>
              <a:t>Выборка.НачисленоОкладаЗаБазовыйПериод</a:t>
            </a:r>
            <a:r>
              <a:rPr lang="ru-RU" dirty="0"/>
              <a:t> /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*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				  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Движение.ОтработаноЧасов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Движение.ОтработаноЧасов</a:t>
            </a:r>
            <a:r>
              <a:rPr lang="ru-RU" dirty="0"/>
              <a:t>;		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8771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 ("Контрагент", </a:t>
            </a:r>
            <a:r>
              <a:rPr lang="ru-RU" dirty="0" err="1"/>
              <a:t>Параметры.Контрагент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67328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ОбработкаКоманды</a:t>
            </a:r>
            <a:r>
              <a:rPr lang="ru-RU" dirty="0"/>
              <a:t>(</a:t>
            </a:r>
            <a:r>
              <a:rPr lang="ru-RU" dirty="0" err="1"/>
              <a:t>ПараметрКоманды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Структура("Контрагент", </a:t>
            </a:r>
            <a:r>
              <a:rPr lang="ru-RU" dirty="0" err="1"/>
              <a:t>ПараметрКоманды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Справочник.Контрагенты.Форма.ФормаСпискаДвиженияКонтрагента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ПараметрыВыполненияКоманды.Источник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ПараметрыВыполненияКоманды.Уникальность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ПараметрыВыполненияКоманды.Окно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ПараметрыВыполненияКоманды.НавигационнаяСсылка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0257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ПояснениеОткрытие</a:t>
            </a:r>
            <a:r>
              <a:rPr lang="ru-RU" dirty="0"/>
              <a:t>(Элемент,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документа по указанной в поле навигационной ссылке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СтрокаПоиска</a:t>
            </a:r>
            <a:r>
              <a:rPr lang="ru-RU" dirty="0"/>
              <a:t> = </a:t>
            </a:r>
            <a:r>
              <a:rPr lang="ru-RU" dirty="0" err="1"/>
              <a:t>Элемент.ТекстРедактирования</a:t>
            </a:r>
            <a:r>
              <a:rPr lang="ru-RU" dirty="0"/>
              <a:t>;</a:t>
            </a:r>
          </a:p>
          <a:p>
            <a:r>
              <a:rPr lang="ru-RU" dirty="0"/>
              <a:t>	Позиция = Найти(</a:t>
            </a:r>
            <a:r>
              <a:rPr lang="ru-RU" dirty="0" err="1"/>
              <a:t>СтрокаПоиска</a:t>
            </a:r>
            <a:r>
              <a:rPr lang="ru-RU" dirty="0"/>
              <a:t>, "e1cib/</a:t>
            </a:r>
            <a:r>
              <a:rPr lang="ru-RU" dirty="0" err="1"/>
              <a:t>data</a:t>
            </a:r>
            <a:r>
              <a:rPr lang="ru-RU" dirty="0"/>
              <a:t>/Документ");</a:t>
            </a:r>
          </a:p>
          <a:p>
            <a:r>
              <a:rPr lang="ru-RU" dirty="0"/>
              <a:t>	Если Позиция &gt; 0 Тогда</a:t>
            </a:r>
          </a:p>
          <a:p>
            <a:r>
              <a:rPr lang="ru-RU" dirty="0"/>
              <a:t>		</a:t>
            </a:r>
            <a:r>
              <a:rPr lang="ru-RU" dirty="0" err="1"/>
              <a:t>НавигационнаяСсылка</a:t>
            </a:r>
            <a:r>
              <a:rPr lang="ru-RU" dirty="0"/>
              <a:t> = Сред(</a:t>
            </a:r>
            <a:r>
              <a:rPr lang="ru-RU" dirty="0" err="1"/>
              <a:t>СтрокаПоиска</a:t>
            </a:r>
            <a:r>
              <a:rPr lang="ru-RU" dirty="0"/>
              <a:t>, Позиция);</a:t>
            </a:r>
          </a:p>
          <a:p>
            <a:r>
              <a:rPr lang="ru-RU" dirty="0"/>
              <a:t>		</a:t>
            </a:r>
            <a:r>
              <a:rPr lang="ru-RU" dirty="0" err="1"/>
              <a:t>ПерейтиПоНавигационнойСсылке</a:t>
            </a:r>
            <a:r>
              <a:rPr lang="ru-RU" dirty="0"/>
              <a:t>(</a:t>
            </a:r>
            <a:r>
              <a:rPr lang="ru-RU" dirty="0" err="1"/>
              <a:t>НавигационнаяСсылка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3804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Склады,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Склад | Количество, Себестоимость),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ПриоритетыСкладов</a:t>
            </a:r>
            <a:r>
              <a:rPr lang="ru-RU" dirty="0"/>
              <a:t> (Склад | Приоритет)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движение из выборки</a:t>
            </a:r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Номенклатуре, выполнить запрос (сгруппировать </a:t>
            </a:r>
            <a:r>
              <a:rPr lang="ru-RU" dirty="0" err="1"/>
              <a:t>тч</a:t>
            </a:r>
            <a:r>
              <a:rPr lang="ru-RU" dirty="0"/>
              <a:t> документа без услуг, соединить с остатками, а остатки с приоритетами складов, упорядочить по приоритету, итоги по номенклатуре), в верхней выборке проверяем остатки и инициализируем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себестоимость, заполняем движения и уменьшаем количество списать</a:t>
            </a:r>
          </a:p>
          <a:p>
            <a:r>
              <a:rPr lang="ru-RU" dirty="0"/>
              <a:t>Отчет: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</a:t>
            </a:r>
            <a:r>
              <a:rPr lang="ru-RU" dirty="0" err="1"/>
              <a:t>ОстаткиИОбороты</a:t>
            </a:r>
            <a:endParaRPr lang="ru-RU" dirty="0"/>
          </a:p>
          <a:p>
            <a:r>
              <a:rPr lang="ru-RU" dirty="0"/>
              <a:t>БУ: Склады, Организации, </a:t>
            </a:r>
            <a:r>
              <a:rPr lang="ru-RU" dirty="0" err="1"/>
              <a:t>рб</a:t>
            </a:r>
            <a:r>
              <a:rPr lang="ru-RU" dirty="0"/>
              <a:t> Управленческий (Организация (балансовый, запрет незаполненных) | Количество, Сумма), документ </a:t>
            </a:r>
            <a:r>
              <a:rPr lang="ru-RU" dirty="0" err="1"/>
              <a:t>КупляПродажа</a:t>
            </a:r>
            <a:r>
              <a:rPr lang="ru-RU" dirty="0"/>
              <a:t> (расчет суммы), виды субконто (номенклатура, партии, покупатели, склады), субконто - 3, счет товары (количественный | номенклатура, склады, партии), счет покупатели (покупатели)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сделать проводки из выборки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купли продажи: очистить движения, возвести флаг, заблокировать по счету товары, организации поставщику, складу поставщика и номенклатуре, выполнить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соединить </a:t>
            </a:r>
            <a:r>
              <a:rPr lang="ru-RU" dirty="0" err="1"/>
              <a:t>рб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, склад = склад поставщика, организация = организация поставщика), упорядочить по моменту времени партии и итоги по </a:t>
            </a:r>
            <a:r>
              <a:rPr lang="ru-RU" dirty="0" err="1"/>
              <a:t>номеклатуре</a:t>
            </a:r>
            <a:r>
              <a:rPr lang="ru-RU" dirty="0"/>
              <a:t>), в верхней выборке проверяем остаток и инициализируем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 и делаем проводку </a:t>
            </a:r>
            <a:r>
              <a:rPr lang="ru-RU" dirty="0" err="1"/>
              <a:t>дт</a:t>
            </a:r>
            <a:r>
              <a:rPr lang="ru-RU" dirty="0"/>
              <a:t> прибыль убытки - </a:t>
            </a:r>
            <a:r>
              <a:rPr lang="ru-RU" dirty="0" err="1"/>
              <a:t>кт</a:t>
            </a:r>
            <a:r>
              <a:rPr lang="ru-RU" dirty="0"/>
              <a:t> товары и уменьшаем количество списать, в верхней выборке проводку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поставщики, и в конце после выборок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прибыль убытки</a:t>
            </a:r>
          </a:p>
          <a:p>
            <a:r>
              <a:rPr lang="ru-RU" dirty="0"/>
              <a:t>Отчет: справочники организации, левое соединение с </a:t>
            </a:r>
            <a:r>
              <a:rPr lang="ru-RU" dirty="0" err="1"/>
              <a:t>рб</a:t>
            </a:r>
            <a:r>
              <a:rPr lang="ru-RU" dirty="0"/>
              <a:t> обороты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покупатели, счет </a:t>
            </a:r>
            <a:r>
              <a:rPr lang="ru-RU" dirty="0" err="1"/>
              <a:t>кт</a:t>
            </a:r>
            <a:r>
              <a:rPr lang="ru-RU" dirty="0"/>
              <a:t> прибыли убытки)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работы, </a:t>
            </a:r>
            <a:r>
              <a:rPr lang="ru-RU" dirty="0" err="1"/>
              <a:t>рс</a:t>
            </a:r>
            <a:r>
              <a:rPr lang="ru-RU" dirty="0"/>
              <a:t> Графики работы (График работы, дата | значение), план видов расчета основные начисления есть период, нет базы (оплата по часовому тарифу), </a:t>
            </a:r>
            <a:r>
              <a:rPr lang="ru-RU" dirty="0" err="1"/>
              <a:t>рс</a:t>
            </a:r>
            <a:r>
              <a:rPr lang="ru-RU" dirty="0"/>
              <a:t> Тарифные ставки (</a:t>
            </a:r>
            <a:r>
              <a:rPr lang="ru-RU" dirty="0" err="1"/>
              <a:t>ГрафикРаботы</a:t>
            </a:r>
            <a:r>
              <a:rPr lang="ru-RU" dirty="0"/>
              <a:t> | Тарифная Ставка),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Подразделение (базовый)), план видов расчета дополнительные начисления нет периода, есть база от основных начислений (премия руководителю (база - оплата по часовому тарифу, Ведущие - оплата по часовому тарифу)),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(Сотрудник, Подразделение (базовый)) и перерасчет по сотруднику и подразделению, </a:t>
            </a:r>
            <a:r>
              <a:rPr lang="ru-RU" dirty="0" err="1"/>
              <a:t>перечислене</a:t>
            </a:r>
            <a:r>
              <a:rPr lang="ru-RU" dirty="0"/>
              <a:t> способы расчета, способ расчета и приоритет в планах расчета</a:t>
            </a:r>
          </a:p>
          <a:p>
            <a:r>
              <a:rPr lang="ru-RU" dirty="0"/>
              <a:t>Код начисления: инициализируем период регистрации, возводим флаг для основных начислений, заполняем движения из </a:t>
            </a:r>
            <a:r>
              <a:rPr lang="ru-RU" dirty="0" err="1"/>
              <a:t>тч</a:t>
            </a:r>
            <a:r>
              <a:rPr lang="ru-RU" dirty="0"/>
              <a:t>, возводим флаг для дополнительных начислений, заполняем движения из </a:t>
            </a:r>
            <a:r>
              <a:rPr lang="ru-RU" dirty="0" err="1"/>
              <a:t>тч</a:t>
            </a:r>
            <a:r>
              <a:rPr lang="ru-RU" dirty="0"/>
              <a:t>, записываем движения, выполняем запрос получаем способы расчета упорядоченные по приоритету, проходим по выборке, если способ расчета </a:t>
            </a:r>
            <a:r>
              <a:rPr lang="ru-RU" dirty="0" err="1"/>
              <a:t>ОплатаПоЧасовомуТарифу</a:t>
            </a:r>
            <a:r>
              <a:rPr lang="ru-RU" dirty="0"/>
              <a:t> тогда делаем запрос (получаем данные графика по регистратору и способу расчета, соединяем с тарифными ставками), проходимся по таблице движений основных начислений и ищем в выборке по номеру строки для заполнения движений, после записываем без перерасчета, если способ расчета </a:t>
            </a:r>
            <a:r>
              <a:rPr lang="ru-RU" dirty="0" err="1"/>
              <a:t>ПроцентОтОплатыПодчиненныхЗаПрошлыйМесяц</a:t>
            </a:r>
            <a:r>
              <a:rPr lang="ru-RU" dirty="0"/>
              <a:t> тогда делаем запрос (</a:t>
            </a:r>
            <a:r>
              <a:rPr lang="ru-RU" dirty="0" err="1"/>
              <a:t>ДополнительныеНачисления.База</a:t>
            </a:r>
            <a:r>
              <a:rPr lang="ru-RU" dirty="0"/>
              <a:t> измерения - подразделение, разрезы - сотрудник, регистратор и способ расчета, где 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r>
              <a:rPr lang="ru-RU" dirty="0"/>
              <a:t>, группировка по номеру строки), проходим по таблице движений, ищем по номеру строки в выборке, заполняем движения и записываем движения</a:t>
            </a:r>
          </a:p>
          <a:p>
            <a:r>
              <a:rPr lang="ru-RU" dirty="0"/>
              <a:t>Отчет Анализ премий: 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, период регистрации = НАЧАЛОПЕРИОДА(&amp;</a:t>
            </a:r>
            <a:r>
              <a:rPr lang="ru-RU" dirty="0" err="1"/>
              <a:t>МесяцОтчета</a:t>
            </a:r>
            <a:r>
              <a:rPr lang="ru-RU" dirty="0"/>
              <a:t>, МЕСЯЦ) </a:t>
            </a:r>
          </a:p>
          <a:p>
            <a:r>
              <a:rPr lang="ru-RU" dirty="0"/>
              <a:t>Отчет Перерасчеты: </a:t>
            </a:r>
            <a:r>
              <a:rPr lang="ru-RU" dirty="0" err="1"/>
              <a:t>РегистрРасчета.ДополнительныеНачисления.Перерасчет</a:t>
            </a:r>
            <a:endParaRPr lang="ru-RU" dirty="0"/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на форме документа расходной в панель навигации перейти включить видимость регистров, на форме списка расходной в командную панель важное добавить переход к движениям, в </a:t>
            </a:r>
            <a:r>
              <a:rPr lang="ru-RU" dirty="0" err="1"/>
              <a:t>физ</a:t>
            </a:r>
            <a:r>
              <a:rPr lang="ru-RU" dirty="0"/>
              <a:t> лица два реквизита - путь к фото (строка), фото (хранилище значений), на форме справочника кнопка выбрать фото и реквизит формы ссылка на фото</a:t>
            </a:r>
          </a:p>
          <a:p>
            <a:r>
              <a:rPr lang="ru-RU" dirty="0"/>
              <a:t>Код формы: при открытии если заполнен путь к фото, начать помещать файл после </a:t>
            </a:r>
            <a:r>
              <a:rPr lang="ru-RU" dirty="0" err="1"/>
              <a:t>СсылкаНаФото</a:t>
            </a:r>
            <a:r>
              <a:rPr lang="ru-RU" dirty="0"/>
              <a:t> = Адрес, иначе с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навигационную ссылку на фото; при нажатии на кнопку выбрать фото начинаем помещение файла, затем если результат есть </a:t>
            </a:r>
            <a:r>
              <a:rPr lang="ru-RU" dirty="0" err="1"/>
              <a:t>СсылкаНаФото</a:t>
            </a:r>
            <a:r>
              <a:rPr lang="ru-RU" dirty="0"/>
              <a:t> = Адрес и спрашиваем сохранять в базу или нет, если сохранять, то путь пустой, иначе записываем путь; перед записью если путь не заполнен сохранять фото в хранилище иначе очищать хранилище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13043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888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&amp;Склад</a:t>
            </a:r>
          </a:p>
          <a:p>
            <a:r>
              <a:rPr lang="ru-RU" dirty="0"/>
              <a:t>		|			ТОГДА -1</a:t>
            </a:r>
          </a:p>
          <a:p>
            <a:r>
              <a:rPr lang="ru-RU" dirty="0"/>
              <a:t>		|		ИНАЧЕ ЕСТЬNULL(</a:t>
            </a:r>
            <a:r>
              <a:rPr lang="ru-RU" dirty="0" err="1"/>
              <a:t>ПриоритетыСкладовСрезПоследних.Приоритет</a:t>
            </a:r>
            <a:r>
              <a:rPr lang="ru-RU" dirty="0"/>
              <a:t>, 100)</a:t>
            </a:r>
          </a:p>
          <a:p>
            <a:r>
              <a:rPr lang="ru-RU" dirty="0"/>
              <a:t>		|	КОНЕЦ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	ЛЕВОЕ СОЕДИНЕНИЕ </a:t>
            </a:r>
            <a:r>
              <a:rPr lang="ru-RU" dirty="0" err="1"/>
              <a:t>РегистрСведений.ПриоритетыСкладов.СрезПоследних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ПриоритетыСкладовСрезПоследних</a:t>
            </a:r>
            <a:endParaRPr lang="ru-RU" dirty="0"/>
          </a:p>
          <a:p>
            <a:r>
              <a:rPr lang="ru-RU" dirty="0"/>
              <a:t>		|			ПО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</a:t>
            </a:r>
            <a:r>
              <a:rPr lang="ru-RU" dirty="0" err="1"/>
              <a:t>ПриоритетыСкладовСрезПоследних.Склад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1519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ТЧ КАК В ДРУГИХ ДОКУМЕНТАХ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528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Документ.КупляПродажа.СписокНоменклатуры</a:t>
            </a:r>
            <a:r>
              <a:rPr lang="ru-RU" dirty="0"/>
              <a:t> КАК </a:t>
            </a:r>
            <a:r>
              <a:rPr lang="ru-RU" dirty="0" err="1"/>
              <a:t>КупляПродажаСписокНоменклатуры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УправленческийОстатки.Субконто3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СкладПоставщика</a:t>
            </a:r>
            <a:endParaRPr lang="ru-RU" dirty="0"/>
          </a:p>
          <a:p>
            <a:r>
              <a:rPr lang="ru-RU" dirty="0"/>
              <a:t>		|					И Организация = &amp;Организация)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СкладПоставщика</a:t>
            </a:r>
            <a:r>
              <a:rPr lang="ru-RU" dirty="0"/>
              <a:t>",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списание себестоимости по организации-поставщику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СкладПоставщика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закупка организацией-покупателем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ОрганизацияПокупатель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ВыборкаНоменклатура.Сумма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Отказ Тогда</a:t>
            </a:r>
          </a:p>
          <a:p>
            <a:r>
              <a:rPr lang="ru-RU" dirty="0"/>
              <a:t>		// продажа по организации-поставщику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ОрганизацияПокупатель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88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Организация;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5660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Шаг = 1;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1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24;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3 Тогда</a:t>
            </a:r>
          </a:p>
          <a:p>
            <a:r>
              <a:rPr lang="ru-RU" dirty="0"/>
              <a:t>			Шаг = 1;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Шаг = Шаг + 1;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0323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15952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ОсновныеНачисления.ВидРасчета.СпособРасчета</a:t>
            </a:r>
            <a:r>
              <a:rPr lang="ru-RU" dirty="0"/>
              <a:t> КАК </a:t>
            </a:r>
            <a:r>
              <a:rPr lang="ru-RU" dirty="0" err="1"/>
              <a:t>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ОсновныеНачисления.ВидРасчета.Приоритет</a:t>
            </a:r>
            <a:r>
              <a:rPr lang="ru-RU" dirty="0"/>
              <a:t>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ДополнительныеНачисления.ВидРасчета.Приоритет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ВыборкаПоПриоритетам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ВыборкаПоПриоритетам.Следующий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</a:t>
            </a:r>
            <a:r>
              <a:rPr lang="ru-RU" dirty="0" err="1"/>
              <a:t>Перечисления.СпособыРасчета.ОплатаПоЧасовомуТарифу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	|			Регистратор = &amp;Регистратор</a:t>
            </a:r>
          </a:p>
          <a:p>
            <a:r>
              <a:rPr lang="ru-RU" dirty="0"/>
              <a:t>			|				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|ИНДЕКСИРОВАТЬ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|;</a:t>
            </a:r>
          </a:p>
          <a:p>
            <a:r>
              <a:rPr lang="ru-RU" dirty="0"/>
              <a:t>			|</a:t>
            </a:r>
          </a:p>
          <a:p>
            <a:r>
              <a:rPr lang="ru-RU" dirty="0"/>
              <a:t>			|////////////////////////////////////////////////////////////////////////////////</a:t>
            </a:r>
          </a:p>
          <a:p>
            <a:r>
              <a:rPr lang="ru-RU" dirty="0"/>
              <a:t>			|ВЫБРАТЬ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ЕСТЬNULL(</a:t>
            </a:r>
            <a:r>
              <a:rPr lang="ru-RU" dirty="0" err="1"/>
              <a:t>ТарифныеСтавкиСрезПоследних.ТарифнаяСтавка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		ЛЕВОЕ СОЕДИНЕНИЕ </a:t>
            </a:r>
            <a:r>
              <a:rPr lang="ru-RU" dirty="0" err="1"/>
              <a:t>РегистрСведений.ТарифныеСтавки.СрезПоследних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	|				</a:t>
            </a:r>
            <a:r>
              <a:rPr lang="ru-RU" dirty="0" err="1"/>
              <a:t>ГрафикРаботы</a:t>
            </a:r>
            <a:r>
              <a:rPr lang="ru-RU" dirty="0"/>
              <a:t> В</a:t>
            </a:r>
          </a:p>
          <a:p>
            <a:r>
              <a:rPr lang="ru-RU" dirty="0"/>
              <a:t>			|					(ВЫБРАТЬ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					ИЗ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ТарифныеСтавкиСрезПоследних</a:t>
            </a:r>
            <a:endParaRPr lang="ru-RU" dirty="0"/>
          </a:p>
          <a:p>
            <a:r>
              <a:rPr lang="ru-RU" dirty="0"/>
              <a:t>			|		ПО </a:t>
            </a:r>
            <a:r>
              <a:rPr lang="ru-RU" dirty="0" err="1"/>
              <a:t>втНачисления.ГрафикРаботы</a:t>
            </a:r>
            <a:r>
              <a:rPr lang="ru-RU" dirty="0"/>
              <a:t> = </a:t>
            </a:r>
            <a:r>
              <a:rPr lang="ru-RU" dirty="0" err="1"/>
              <a:t>ТарифныеСтавкиСрезПоследних.ГрафикРаботы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	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Перечисления.СпособыРасчета.ПроцентОтОплатыПодчиненныхЗаПрошлыйМесяц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СУММА(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&amp;Разрезы, Регистратор = &amp;Регистратор 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	|ГДЕ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|СГРУППИРОВАТЬ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Измерения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Разрезы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Разрезы.Добавить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		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44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РегистрРасчета.ДополнительныеНачисления.Перерасчет</a:t>
            </a:r>
            <a:r>
              <a:rPr lang="ru-RU" dirty="0"/>
              <a:t> КАК Перерасчет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95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ПриОткрытии</a:t>
            </a:r>
            <a:r>
              <a:rPr lang="ru-RU" dirty="0"/>
              <a:t>(Отказ)</a:t>
            </a:r>
          </a:p>
          <a:p>
            <a:r>
              <a:rPr lang="ru-RU" dirty="0"/>
              <a:t>	              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Объект.ПутьКФото</a:t>
            </a:r>
            <a:r>
              <a:rPr lang="ru-RU" dirty="0"/>
              <a:t> &lt;&gt; "" Тогда</a:t>
            </a:r>
          </a:p>
          <a:p>
            <a:r>
              <a:rPr lang="ru-RU" dirty="0"/>
              <a:t>		// Помещаем во временное хранилище фото, находящееся по пути, указанному в реквизите </a:t>
            </a:r>
            <a:r>
              <a:rPr lang="ru-RU" dirty="0" err="1"/>
              <a:t>ПутьКФото</a:t>
            </a:r>
            <a:endParaRPr lang="ru-RU" dirty="0"/>
          </a:p>
          <a:p>
            <a:r>
              <a:rPr lang="ru-RU" dirty="0"/>
              <a:t>	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ОбработатьПомещениеФайлаВХранилище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НачатьПомещениеФайла</a:t>
            </a:r>
            <a:r>
              <a:rPr lang="ru-RU" dirty="0"/>
              <a:t>(Оповещение, </a:t>
            </a:r>
            <a:r>
              <a:rPr lang="ru-RU" dirty="0" err="1"/>
              <a:t>СсылкаНаФото</a:t>
            </a:r>
            <a:r>
              <a:rPr lang="ru-RU" dirty="0"/>
              <a:t>, </a:t>
            </a:r>
            <a:r>
              <a:rPr lang="ru-RU" dirty="0" err="1"/>
              <a:t>Объект.ПутьКФото</a:t>
            </a:r>
            <a:r>
              <a:rPr lang="ru-RU" dirty="0"/>
              <a:t>, Ложь, </a:t>
            </a:r>
            <a:r>
              <a:rPr lang="ru-RU" dirty="0" err="1"/>
              <a:t>УникальныйИдентификатор</a:t>
            </a:r>
            <a:r>
              <a:rPr lang="ru-RU" dirty="0"/>
              <a:t>);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навигационную ссылку на фото</a:t>
            </a:r>
          </a:p>
          <a:p>
            <a:r>
              <a:rPr lang="ru-RU" dirty="0"/>
              <a:t>		</a:t>
            </a:r>
            <a:r>
              <a:rPr lang="ru-RU" dirty="0" err="1"/>
              <a:t>СсылкаНаФото</a:t>
            </a:r>
            <a:r>
              <a:rPr lang="ru-RU" dirty="0"/>
              <a:t> = </a:t>
            </a:r>
            <a:r>
              <a:rPr lang="ru-RU" dirty="0" err="1"/>
              <a:t>ПолучитьНавигационнуюСсылку</a:t>
            </a:r>
            <a:r>
              <a:rPr lang="ru-RU" dirty="0"/>
              <a:t>(</a:t>
            </a:r>
            <a:r>
              <a:rPr lang="ru-RU" dirty="0" err="1"/>
              <a:t>Объект.Ссылка</a:t>
            </a:r>
            <a:r>
              <a:rPr lang="ru-RU" dirty="0"/>
              <a:t>, "Фото");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ОбработатьПомещениеФайлаВХранилище</a:t>
            </a:r>
            <a:r>
              <a:rPr lang="ru-RU" dirty="0"/>
              <a:t> (Результат, Адрес, </a:t>
            </a:r>
            <a:r>
              <a:rPr lang="ru-RU" dirty="0" err="1"/>
              <a:t>ВыбранноеИмяФайла</a:t>
            </a:r>
            <a:r>
              <a:rPr lang="ru-RU" dirty="0"/>
              <a:t>, </a:t>
            </a:r>
            <a:r>
              <a:rPr lang="ru-RU" dirty="0" err="1"/>
              <a:t>ДополнительныеПараметры</a:t>
            </a:r>
            <a:r>
              <a:rPr lang="ru-RU" dirty="0"/>
              <a:t>) Экспорт</a:t>
            </a:r>
          </a:p>
          <a:p>
            <a:r>
              <a:rPr lang="ru-RU" dirty="0"/>
              <a:t>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адрес во временном хранилище на фото</a:t>
            </a:r>
          </a:p>
          <a:p>
            <a:r>
              <a:rPr lang="ru-RU" dirty="0"/>
              <a:t>	</a:t>
            </a:r>
            <a:r>
              <a:rPr lang="ru-RU" dirty="0" err="1"/>
              <a:t>СсылкаНаФото</a:t>
            </a:r>
            <a:r>
              <a:rPr lang="ru-RU" dirty="0"/>
              <a:t> = Адрес;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r>
              <a:rPr lang="ru-RU" dirty="0"/>
              <a:t> </a:t>
            </a:r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ВыбратьФото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ОбработатьВыборФайла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НачатьПомещениеФайла</a:t>
            </a:r>
            <a:r>
              <a:rPr lang="ru-RU" dirty="0"/>
              <a:t>(Оповещение,,, Истина, </a:t>
            </a:r>
            <a:r>
              <a:rPr lang="ru-RU" dirty="0" err="1"/>
              <a:t>УникальныйИдентификатор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ОбработатьВыборФайла</a:t>
            </a:r>
            <a:r>
              <a:rPr lang="ru-RU" dirty="0"/>
              <a:t> (Результат, Адрес, </a:t>
            </a:r>
            <a:r>
              <a:rPr lang="ru-RU" dirty="0" err="1"/>
              <a:t>ВыбранноеИмяФайла</a:t>
            </a:r>
            <a:r>
              <a:rPr lang="ru-RU" dirty="0"/>
              <a:t>, </a:t>
            </a:r>
            <a:r>
              <a:rPr lang="ru-RU" dirty="0" err="1"/>
              <a:t>ДополнительныеПараметры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Результат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адрес во временном хранилище на фото</a:t>
            </a:r>
          </a:p>
          <a:p>
            <a:r>
              <a:rPr lang="ru-RU" dirty="0"/>
              <a:t>	</a:t>
            </a:r>
            <a:r>
              <a:rPr lang="ru-RU" dirty="0" err="1"/>
              <a:t>СсылкаНаФото</a:t>
            </a:r>
            <a:r>
              <a:rPr lang="ru-RU" dirty="0"/>
              <a:t> = Адрес;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ОбработатьОтветСохраненияФайла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, </a:t>
            </a:r>
            <a:r>
              <a:rPr lang="ru-RU" dirty="0" err="1"/>
              <a:t>ВыбранноеИмяФайла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ПоказатьВопрос</a:t>
            </a:r>
            <a:r>
              <a:rPr lang="ru-RU" dirty="0"/>
              <a:t>(Оповещение, "Сохранить фото в базе?", </a:t>
            </a:r>
            <a:r>
              <a:rPr lang="ru-RU" dirty="0" err="1"/>
              <a:t>РежимДиалогаВопрос.ДаНет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ОбработатьОтветСохраненияФайла</a:t>
            </a:r>
            <a:r>
              <a:rPr lang="ru-RU" dirty="0"/>
              <a:t> (Результат, </a:t>
            </a:r>
            <a:r>
              <a:rPr lang="ru-RU" dirty="0" err="1"/>
              <a:t>ВыбранноеИмяФайла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Результат &lt;&gt; </a:t>
            </a:r>
            <a:r>
              <a:rPr lang="ru-RU" dirty="0" err="1"/>
              <a:t>КодВозвратаДиалога.Да</a:t>
            </a:r>
            <a:r>
              <a:rPr lang="ru-RU" dirty="0"/>
              <a:t> Тогда</a:t>
            </a:r>
          </a:p>
          <a:p>
            <a:r>
              <a:rPr lang="ru-RU" dirty="0"/>
              <a:t>		// Сохраняем путь к выбранному файлу</a:t>
            </a:r>
          </a:p>
          <a:p>
            <a:r>
              <a:rPr lang="ru-RU" dirty="0"/>
              <a:t>		</a:t>
            </a:r>
            <a:r>
              <a:rPr lang="ru-RU" dirty="0" err="1"/>
              <a:t>Объект.ПутьКФото</a:t>
            </a:r>
            <a:r>
              <a:rPr lang="ru-RU" dirty="0"/>
              <a:t> = </a:t>
            </a:r>
            <a:r>
              <a:rPr lang="ru-RU" dirty="0" err="1"/>
              <a:t>ВыбранноеИмяФайла</a:t>
            </a:r>
            <a:r>
              <a:rPr lang="ru-RU" dirty="0"/>
              <a:t>;</a:t>
            </a:r>
          </a:p>
          <a:p>
            <a:r>
              <a:rPr lang="ru-RU" dirty="0"/>
              <a:t>	Иначе	</a:t>
            </a:r>
          </a:p>
          <a:p>
            <a:r>
              <a:rPr lang="ru-RU" dirty="0"/>
              <a:t>		</a:t>
            </a:r>
            <a:r>
              <a:rPr lang="ru-RU" dirty="0" err="1"/>
              <a:t>Объект.ПутьКФото</a:t>
            </a:r>
            <a:r>
              <a:rPr lang="ru-RU" dirty="0"/>
              <a:t> = "";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ПередЗаписьюНаСервере</a:t>
            </a:r>
            <a:r>
              <a:rPr lang="ru-RU" dirty="0"/>
              <a:t>(Отказ, 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ТекущийОбъект.ПутьКФото</a:t>
            </a:r>
            <a:r>
              <a:rPr lang="ru-RU" dirty="0"/>
              <a:t> = "" Тогда		</a:t>
            </a:r>
          </a:p>
          <a:p>
            <a:r>
              <a:rPr lang="ru-RU" dirty="0"/>
              <a:t>		Если </a:t>
            </a:r>
            <a:r>
              <a:rPr lang="ru-RU" dirty="0" err="1"/>
              <a:t>ЭтоАдресВременногоХранилища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 Тогда</a:t>
            </a:r>
          </a:p>
          <a:p>
            <a:r>
              <a:rPr lang="ru-RU" dirty="0"/>
              <a:t>			// Сохраняем в базе данных фото</a:t>
            </a:r>
          </a:p>
          <a:p>
            <a:r>
              <a:rPr lang="ru-RU" dirty="0"/>
              <a:t>			</a:t>
            </a:r>
            <a:r>
              <a:rPr lang="ru-RU" dirty="0" err="1"/>
              <a:t>ТекущийОбъект.Фото</a:t>
            </a:r>
            <a:r>
              <a:rPr lang="ru-RU" dirty="0"/>
              <a:t> = Новый </a:t>
            </a:r>
            <a:r>
              <a:rPr lang="ru-RU" dirty="0" err="1"/>
              <a:t>ХранилищеЗначения</a:t>
            </a:r>
            <a:r>
              <a:rPr lang="ru-RU" dirty="0"/>
              <a:t>(</a:t>
            </a:r>
            <a:r>
              <a:rPr lang="ru-RU" dirty="0" err="1"/>
              <a:t>ПолучитьИзВременногоХранилища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// Очищаем реквизит типа хранилище значения</a:t>
            </a:r>
          </a:p>
          <a:p>
            <a:r>
              <a:rPr lang="ru-RU" dirty="0"/>
              <a:t>		</a:t>
            </a:r>
            <a:r>
              <a:rPr lang="ru-RU" dirty="0" err="1"/>
              <a:t>ТекущийОбъект.Фото</a:t>
            </a:r>
            <a:r>
              <a:rPr lang="ru-RU" dirty="0"/>
              <a:t> = "";  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42876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Конфигураторе: Проекты, Документ Приход Денег (Контрагент, </a:t>
            </a:r>
            <a:r>
              <a:rPr lang="ru-RU" dirty="0" err="1"/>
              <a:t>СуммаПлатежа</a:t>
            </a:r>
            <a:r>
              <a:rPr lang="ru-RU" dirty="0"/>
              <a:t>), в расходной контрагент и проект, </a:t>
            </a:r>
            <a:r>
              <a:rPr lang="ru-RU" dirty="0" err="1"/>
              <a:t>рн</a:t>
            </a:r>
            <a:r>
              <a:rPr lang="ru-RU" dirty="0"/>
              <a:t> Взаиморасчеты (Контрагент, Проект | </a:t>
            </a:r>
            <a:r>
              <a:rPr lang="ru-RU" dirty="0" err="1"/>
              <a:t>СуммаВРублях</a:t>
            </a:r>
            <a:r>
              <a:rPr lang="ru-RU" dirty="0"/>
              <a:t>, </a:t>
            </a:r>
            <a:r>
              <a:rPr lang="ru-RU" dirty="0" err="1"/>
              <a:t>СуммаВВалюте</a:t>
            </a:r>
            <a:r>
              <a:rPr lang="ru-RU" dirty="0"/>
              <a:t>)</a:t>
            </a:r>
          </a:p>
          <a:p>
            <a:r>
              <a:rPr lang="ru-RU" dirty="0"/>
              <a:t>Код Расходной: очистить движения, возвести флаг, добавить приход (долг клиента, получить курс и посчитать сумму в рублях), заблокировать </a:t>
            </a:r>
            <a:r>
              <a:rPr lang="ru-RU" dirty="0" err="1"/>
              <a:t>рн</a:t>
            </a:r>
            <a:r>
              <a:rPr lang="ru-RU" dirty="0"/>
              <a:t> Взаиморасчеты по контрагенту и пустому проекту, выполнить запрос (</a:t>
            </a:r>
            <a:r>
              <a:rPr lang="ru-RU" dirty="0" err="1"/>
              <a:t>рн</a:t>
            </a:r>
            <a:r>
              <a:rPr lang="ru-RU" dirty="0"/>
              <a:t> Взаиморасчеты Остатки с условием по Контрагенту и Пустому Проекту левым соединить с курсом валют по валюте из документа, посчитать остаток аванса в валюте), перейти на первый элемент выборки, если есть аванс в валюте, то инициализируем </a:t>
            </a:r>
            <a:r>
              <a:rPr lang="ru-RU" dirty="0" err="1"/>
              <a:t>СуммаПоДокументуВВалюте</a:t>
            </a:r>
            <a:r>
              <a:rPr lang="ru-RU" dirty="0"/>
              <a:t> И </a:t>
            </a:r>
            <a:r>
              <a:rPr lang="ru-RU" dirty="0" err="1"/>
              <a:t>СуммаПоДокументуВРублях</a:t>
            </a:r>
            <a:r>
              <a:rPr lang="ru-RU" dirty="0"/>
              <a:t>, сравниваем с остатком из выборки, делаем приход на пустой проект (снимаем аванс), делаем расход на проект из документа (уменьшаем долг клиента из аванса)</a:t>
            </a:r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Взаиморасчеты по контрагенту, выполнить запрос (получить остатки по контрагенту без авансов, </a:t>
            </a:r>
            <a:r>
              <a:rPr lang="ru-RU" dirty="0" err="1"/>
              <a:t>соеднить</a:t>
            </a:r>
            <a:r>
              <a:rPr lang="ru-RU" dirty="0"/>
              <a:t> полученные данные с курсом валют и упорядочить по дате оплаты), инициализировать переменную </a:t>
            </a:r>
            <a:r>
              <a:rPr lang="ru-RU" dirty="0" err="1"/>
              <a:t>СуммаКПогашениюВРублях</a:t>
            </a:r>
            <a:r>
              <a:rPr lang="ru-RU" dirty="0"/>
              <a:t>, если результат не пустой, проходим по выборке пока </a:t>
            </a:r>
            <a:r>
              <a:rPr lang="ru-RU" dirty="0" err="1"/>
              <a:t>СуммаКПогашениюВРублях</a:t>
            </a:r>
            <a:r>
              <a:rPr lang="ru-RU" dirty="0"/>
              <a:t> &gt; 0, внутри выборки берем мин из </a:t>
            </a:r>
            <a:r>
              <a:rPr lang="ru-RU" dirty="0" err="1"/>
              <a:t>СуммаКПогашениюВРублях</a:t>
            </a:r>
            <a:r>
              <a:rPr lang="ru-RU" dirty="0"/>
              <a:t> И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, если покрывает весь остаток, то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 иначе считаем сумму в валюте по курсу и если она равна остатку в валюте вычитаем 0.01, далее если сумма в валюте &gt; 0 заполняем движение и уменьшаем </a:t>
            </a:r>
            <a:r>
              <a:rPr lang="ru-RU" dirty="0" err="1"/>
              <a:t>СуммаКПогашениюВРублях</a:t>
            </a:r>
            <a:r>
              <a:rPr lang="ru-RU" dirty="0"/>
              <a:t>, если после обхода выборки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0, то засчитываем аванс (делаем движение на пустой проект)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Взаиморасчеты Остатки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Конфигураторе: Количество ограничить 1, Инвентарные номера (в виде кода, подчинён Номенклатуре), субконто 2 (Номенклатура, Инвентарные номера), признак учета субконто суммовой (в </a:t>
            </a:r>
            <a:r>
              <a:rPr lang="ru-RU" dirty="0" err="1"/>
              <a:t>рб</a:t>
            </a:r>
            <a:r>
              <a:rPr lang="ru-RU" dirty="0"/>
              <a:t> для суммы), счет товары (количественный | Номенклатура (Суммовой), Инвентарные номера), счет прибыли и убытки (Номенклатура (только обороты, суммовой), Инвентарные номера (только обороты, суммовой))</a:t>
            </a:r>
          </a:p>
          <a:p>
            <a:r>
              <a:rPr lang="ru-RU" dirty="0"/>
              <a:t>Код приходной: возвести флаг, проходя по табличной части делать проводку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расходной: очистить движения, возвести флаг, заблокировать регистр по счету товары и номенклатуре, выполнить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соединить с </a:t>
            </a:r>
            <a:r>
              <a:rPr lang="ru-RU" dirty="0" err="1"/>
              <a:t>рб</a:t>
            </a:r>
            <a:r>
              <a:rPr lang="ru-RU" dirty="0"/>
              <a:t> по счету товары два раза, один по номенклатуре, другой по номенклатуре и инвентарному номеру, итоги по номенклатуре), в верхней выборке </a:t>
            </a:r>
            <a:r>
              <a:rPr lang="ru-RU" dirty="0" err="1"/>
              <a:t>СебестоимостьИтого</a:t>
            </a:r>
            <a:r>
              <a:rPr lang="ru-RU" dirty="0"/>
              <a:t> = 0 и </a:t>
            </a:r>
            <a:r>
              <a:rPr lang="ru-RU" dirty="0" err="1"/>
              <a:t>КоличествоСписано</a:t>
            </a:r>
            <a:r>
              <a:rPr lang="ru-RU" dirty="0"/>
              <a:t>  = 0, в нижней выборке проверяем остаток по </a:t>
            </a:r>
            <a:r>
              <a:rPr lang="ru-RU" dirty="0" err="1"/>
              <a:t>инв</a:t>
            </a:r>
            <a:r>
              <a:rPr lang="ru-RU" dirty="0"/>
              <a:t> номерам, увеличиваем количество списано, сравниваем с остатком товара и считаем себестоимость, делаем проводку </a:t>
            </a:r>
            <a:r>
              <a:rPr lang="ru-RU" dirty="0" err="1"/>
              <a:t>дт</a:t>
            </a:r>
            <a:r>
              <a:rPr lang="ru-RU" dirty="0"/>
              <a:t> прибыли убытки - </a:t>
            </a:r>
            <a:r>
              <a:rPr lang="ru-RU" dirty="0" err="1"/>
              <a:t>кт</a:t>
            </a:r>
            <a:r>
              <a:rPr lang="ru-RU" dirty="0"/>
              <a:t> товары, увеличиваем себестоимость итого и делаем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прибыли убытки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обороты, счет = </a:t>
            </a:r>
            <a:r>
              <a:rPr lang="ru-RU" dirty="0" err="1"/>
              <a:t>СчетПрибылиУбытки</a:t>
            </a:r>
            <a:r>
              <a:rPr lang="ru-RU" dirty="0"/>
              <a:t>, </a:t>
            </a:r>
            <a:r>
              <a:rPr lang="ru-RU" dirty="0" err="1"/>
              <a:t>кор</a:t>
            </a:r>
            <a:r>
              <a:rPr lang="ru-RU" dirty="0"/>
              <a:t> счета - товары, покупатели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(сотрудник, подразделение, дата | часов, </a:t>
            </a:r>
            <a:r>
              <a:rPr lang="ru-RU" dirty="0" err="1"/>
              <a:t>пятнадцатиминуток</a:t>
            </a:r>
            <a:r>
              <a:rPr lang="ru-RU" dirty="0"/>
              <a:t>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ШкалаОкладов</a:t>
            </a:r>
            <a:r>
              <a:rPr lang="ru-RU" dirty="0"/>
              <a:t> (Подразделение, </a:t>
            </a:r>
            <a:r>
              <a:rPr lang="ru-RU" dirty="0" err="1"/>
              <a:t>ЧасовОт</a:t>
            </a:r>
            <a:r>
              <a:rPr lang="ru-RU" dirty="0"/>
              <a:t>, </a:t>
            </a:r>
            <a:r>
              <a:rPr lang="ru-RU" dirty="0" err="1"/>
              <a:t>ЧасовДо</a:t>
            </a:r>
            <a:r>
              <a:rPr lang="ru-RU" dirty="0"/>
              <a:t> | Оклад), план видов расчета основные начисления есть период, нет базы (оклад (вытесняющие - штраф), штраф), план видов расчета дополнительные начисления нет периода, нет базы (надбавка),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Подразделение | Результат | Оклад ...),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(Сотрудник, Подразделение | Результат | Параметр, </a:t>
            </a:r>
            <a:r>
              <a:rPr lang="ru-RU" dirty="0" err="1"/>
              <a:t>СуммаПродажЗаПрошлыйМесяц</a:t>
            </a:r>
            <a:r>
              <a:rPr lang="ru-RU" dirty="0"/>
              <a:t>), в расходной подразделение, субконто - 3 (добавляются подразделения), в счет </a:t>
            </a:r>
            <a:r>
              <a:rPr lang="ru-RU" dirty="0" err="1"/>
              <a:t>прибылиубытки</a:t>
            </a:r>
            <a:r>
              <a:rPr lang="ru-RU" dirty="0"/>
              <a:t> добавить субконто подразделение (только обороты, суммовой)</a:t>
            </a:r>
          </a:p>
          <a:p>
            <a:r>
              <a:rPr lang="ru-RU" dirty="0"/>
              <a:t>Код расходной: добавить в проводку заполнение субконто подразделения</a:t>
            </a:r>
          </a:p>
          <a:p>
            <a:r>
              <a:rPr lang="ru-RU" dirty="0"/>
              <a:t>Код начисления: инициализировать период регистрации, возвести флаг Основных начислений, заполнить движения из </a:t>
            </a:r>
            <a:r>
              <a:rPr lang="ru-RU" dirty="0" err="1"/>
              <a:t>тч</a:t>
            </a:r>
            <a:r>
              <a:rPr lang="ru-RU" dirty="0"/>
              <a:t> (привести к концу дня дату окончания), возвести флаг </a:t>
            </a:r>
            <a:r>
              <a:rPr lang="ru-RU" dirty="0" err="1"/>
              <a:t>доп</a:t>
            </a:r>
            <a:r>
              <a:rPr lang="ru-RU" dirty="0"/>
              <a:t> начислений, заполнить движения из </a:t>
            </a:r>
            <a:r>
              <a:rPr lang="ru-RU" dirty="0" err="1"/>
              <a:t>тч</a:t>
            </a:r>
            <a:r>
              <a:rPr lang="ru-RU" dirty="0"/>
              <a:t>, заполнить подготовленные движения, переходим к расчетам, выполнить запрос (данные графика основные начисления только оклад соединить с шкалой окладов по подразделению и фактическим часам),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 без пересчета, выполнить запрос (данные графика основные начисления только штрафы),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 без пересчета, выполнить запрос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</a:t>
            </a:r>
            <a:r>
              <a:rPr lang="ru-RU" dirty="0"/>
              <a:t> начисления соединить с </a:t>
            </a:r>
            <a:r>
              <a:rPr lang="ru-RU" dirty="0" err="1"/>
              <a:t>рб</a:t>
            </a:r>
            <a:r>
              <a:rPr lang="ru-RU" dirty="0"/>
              <a:t> обороты </a:t>
            </a:r>
            <a:r>
              <a:rPr lang="ru-RU" dirty="0" err="1"/>
              <a:t>дткт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покупатели, счет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) по подразделению), пройтись по движениям </a:t>
            </a:r>
            <a:r>
              <a:rPr lang="ru-RU" dirty="0" err="1"/>
              <a:t>ДополнительныеНачисления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</a:t>
            </a:r>
          </a:p>
          <a:p>
            <a:r>
              <a:rPr lang="ru-RU" dirty="0"/>
              <a:t>Отчет: Основные начисления (оклад) объединить с </a:t>
            </a:r>
            <a:r>
              <a:rPr lang="ru-RU" dirty="0" err="1"/>
              <a:t>доп</a:t>
            </a:r>
            <a:r>
              <a:rPr lang="ru-RU" dirty="0"/>
              <a:t> начислениями</a:t>
            </a:r>
          </a:p>
          <a:p>
            <a:r>
              <a:rPr lang="ru-RU" dirty="0"/>
              <a:t>БП:</a:t>
            </a:r>
          </a:p>
          <a:p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РегистрАдресации</a:t>
            </a:r>
            <a:r>
              <a:rPr lang="ru-RU" dirty="0"/>
              <a:t> (Исполнитель, Должность, Подразделение), </a:t>
            </a:r>
            <a:r>
              <a:rPr lang="ru-RU" dirty="0" err="1"/>
              <a:t>ЗадачаИсполнителям</a:t>
            </a:r>
            <a:r>
              <a:rPr lang="ru-RU" dirty="0"/>
              <a:t>, предопределенные должности, бизнес процесс, форма невыполненных задач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384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РОЛЬ ПОЛНЫЕ ПРАВА СО ВСЕМИ ФЛАЖКАМИ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2262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ОбработкаПроведенияОУ</a:t>
            </a:r>
            <a:r>
              <a:rPr lang="ru-RU" dirty="0"/>
              <a:t>(Отказ)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ВалютаПроекта</a:t>
            </a:r>
            <a:r>
              <a:rPr lang="ru-RU" dirty="0"/>
              <a:t> = </a:t>
            </a:r>
            <a:r>
              <a:rPr lang="ru-RU" dirty="0" err="1"/>
              <a:t>Проект.Валюта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</a:t>
            </a:r>
            <a:r>
              <a:rPr lang="ru-RU" dirty="0" err="1"/>
              <a:t>ВалютаПроекта</a:t>
            </a:r>
            <a:r>
              <a:rPr lang="ru-RU" dirty="0"/>
              <a:t>)).Курс;</a:t>
            </a:r>
          </a:p>
          <a:p>
            <a:r>
              <a:rPr lang="ru-RU" dirty="0"/>
              <a:t>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("Проект",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ОстатокАвансаВРублях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ВЫРАЗИТЬ(-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/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ЧИСЛО(15, 2)) КАК </a:t>
            </a:r>
            <a:r>
              <a:rPr lang="ru-RU" dirty="0" err="1"/>
              <a:t>ОстатокАвансаВВалюте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=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Валюта = &amp;Валюта)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("Валюта", </a:t>
            </a:r>
            <a:r>
              <a:rPr lang="ru-RU" dirty="0" err="1"/>
              <a:t>ВалютаПроекта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Выборка.Курс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 &gt;= </a:t>
            </a:r>
            <a:r>
              <a:rPr lang="ru-RU" dirty="0" err="1"/>
              <a:t>СуммаПоДокументуВРублях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СуммаПоДокументуВРублях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СуммаПоДокументуВВалюте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8959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ВзаиморасчетыОстатки.Проект.Валюта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&lt;&gt;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втДолгиПокупателей.Проект.ДатаОплаты</a:t>
            </a:r>
            <a:r>
              <a:rPr lang="ru-RU" dirty="0"/>
              <a:t> КАК </a:t>
            </a:r>
            <a:r>
              <a:rPr lang="ru-RU" dirty="0" err="1"/>
              <a:t>ДатаОплаты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втДолгиПокупателей.Валюта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ДатаОплаты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СуммаПлатежа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СуммаКПогашениюВРублях</a:t>
            </a:r>
            <a:r>
              <a:rPr lang="ru-RU" dirty="0"/>
              <a:t>,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СуммаВРублях</a:t>
            </a:r>
            <a:r>
              <a:rPr lang="ru-RU" dirty="0"/>
              <a:t> =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		Если 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 - 0.01;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авансы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Тогда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0532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7375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УправленческийОстаткиПоИнвентарнымНомерам.КоличествоОстаток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КоличествоОстатокИнвНомера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КоличествоОстатокТовара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СуммаОстатокТовара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ВидыСубконтоИнвНомера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УправленческийОстаткиПоИнвентарнымНомерам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УправленческийОстаткиПоИнвентарнымНомерам.Субконто1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УправленческийОстаткиПоИнвентарнымНомерам.Субконто2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КоличествоОстатокТовара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СуммаОстатокТовара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ВидыСубконтоИнвНомера</a:t>
            </a:r>
            <a:r>
              <a:rPr lang="ru-RU" dirty="0"/>
              <a:t>",    </a:t>
            </a:r>
            <a:r>
              <a:rPr lang="ru-RU" dirty="0" err="1"/>
              <a:t>ВидыСубконтоИнвНомера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КоличествоСписано</a:t>
            </a:r>
            <a:r>
              <a:rPr lang="ru-RU" dirty="0"/>
              <a:t> 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 Тогда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ВыборкаДетальныеЗаписи.ИнвентарныйНомерПредставление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КоличествоСписано</a:t>
            </a:r>
            <a:r>
              <a:rPr lang="ru-RU" dirty="0"/>
              <a:t> +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// себестоимость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*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продажа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ВыборкаДетальныеЗаписи.Сумма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741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93116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Сотрудник,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Набор.Отбор.Сотрудник.Установить</a:t>
            </a:r>
            <a:r>
              <a:rPr lang="ru-RU" dirty="0"/>
              <a:t>(Сотрудник);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Если Не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	       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ДатаНачалаИнтервала</a:t>
            </a:r>
            <a:r>
              <a:rPr lang="ru-RU" dirty="0"/>
              <a:t> = Дат + 8 * 3600 + 15*60;</a:t>
            </a:r>
          </a:p>
          <a:p>
            <a:r>
              <a:rPr lang="ru-RU" dirty="0"/>
              <a:t>			</a:t>
            </a:r>
            <a:r>
              <a:rPr lang="ru-RU" dirty="0" err="1"/>
              <a:t>ДатаОкончанияИнтервала</a:t>
            </a:r>
            <a:r>
              <a:rPr lang="ru-RU" dirty="0"/>
              <a:t> = Дат + 16 * 3600;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ДатаНачалаИнтервала</a:t>
            </a:r>
            <a:r>
              <a:rPr lang="ru-RU" dirty="0"/>
              <a:t> &lt;= </a:t>
            </a:r>
            <a:r>
              <a:rPr lang="ru-RU" dirty="0" err="1"/>
              <a:t>ДатаОкончанияИнтервала</a:t>
            </a:r>
            <a:r>
              <a:rPr lang="ru-RU" dirty="0"/>
              <a:t> Цикл</a:t>
            </a:r>
          </a:p>
          <a:p>
            <a:r>
              <a:rPr lang="ru-RU" dirty="0"/>
              <a:t>		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Запись.Сотрудник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	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Запись.Дата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Запись.Часов</a:t>
            </a:r>
            <a:r>
              <a:rPr lang="ru-RU" dirty="0"/>
              <a:t> = 0.25;</a:t>
            </a:r>
          </a:p>
          <a:p>
            <a:r>
              <a:rPr lang="ru-RU" dirty="0"/>
              <a:t>				</a:t>
            </a:r>
            <a:r>
              <a:rPr lang="ru-RU" dirty="0" err="1"/>
              <a:t>Запись.Пятнадцатиминуток</a:t>
            </a:r>
            <a:r>
              <a:rPr lang="ru-RU" dirty="0"/>
              <a:t> = 1;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ДатаНачалаИнтервала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 + 15*60;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5905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899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78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Процедура ОбработкаПроведения(Отказ, РежимПроведения)</a:t>
            </a:r>
          </a:p>
          <a:p>
            <a:r>
              <a:rPr lang="ru-RU"/>
              <a:t>	</a:t>
            </a:r>
          </a:p>
          <a:p>
            <a:r>
              <a:rPr lang="ru-RU"/>
              <a:t>	// I этап - подготовка записей</a:t>
            </a:r>
          </a:p>
          <a:p>
            <a:r>
              <a:rPr lang="ru-RU"/>
              <a:t>	</a:t>
            </a:r>
          </a:p>
          <a:p>
            <a:r>
              <a:rPr lang="ru-RU"/>
              <a:t>	ПериодРегистрации = НачалоМесяца(Дата);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Движения.ОсновныеНачисления.Записывать = Истина;</a:t>
            </a:r>
          </a:p>
          <a:p>
            <a:r>
              <a:rPr lang="ru-RU"/>
              <a:t>	Для Каждого Строка Из ОсновныеНачисления Цикл</a:t>
            </a:r>
          </a:p>
          <a:p>
            <a:r>
              <a:rPr lang="ru-RU"/>
              <a:t>		Движение = Движения.ОсновныеНачисления.Добавить();</a:t>
            </a:r>
          </a:p>
          <a:p>
            <a:r>
              <a:rPr lang="ru-RU"/>
              <a:t>		ЗаполнитьЗначенияСвойств(Движение, Строка);</a:t>
            </a:r>
          </a:p>
          <a:p>
            <a:r>
              <a:rPr lang="ru-RU"/>
              <a:t>		Движение.ПериодДействияНачало = Строка.ДатаНачала;</a:t>
            </a:r>
          </a:p>
          <a:p>
            <a:r>
              <a:rPr lang="ru-RU"/>
              <a:t>		Движение.ПериодДействияКонец = Строка.ДатаОкончания;</a:t>
            </a:r>
          </a:p>
          <a:p>
            <a:r>
              <a:rPr lang="ru-RU"/>
              <a:t>		Движение.ПериодРегистрации = ПериодРегистрации;		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Движения.ДополнительныеНачисления.Записывать = Истина;</a:t>
            </a:r>
          </a:p>
          <a:p>
            <a:r>
              <a:rPr lang="ru-RU"/>
              <a:t>	Для Каждого Строка Из ДополнительныеНачисления Цикл</a:t>
            </a:r>
          </a:p>
          <a:p>
            <a:r>
              <a:rPr lang="ru-RU"/>
              <a:t>		Движение = Движения.ДополнительныеНачисления.Добавить();</a:t>
            </a:r>
          </a:p>
          <a:p>
            <a:r>
              <a:rPr lang="ru-RU"/>
              <a:t>		ЗаполнитьЗначенияСвойств(Движение, Строка);</a:t>
            </a:r>
          </a:p>
          <a:p>
            <a:r>
              <a:rPr lang="ru-RU"/>
              <a:t>		Движение.ПериодРегистрации = ПериодРегистрации;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	</a:t>
            </a:r>
          </a:p>
          <a:p>
            <a:r>
              <a:rPr lang="ru-RU"/>
              <a:t>	Движения.Записать();</a:t>
            </a:r>
          </a:p>
          <a:p>
            <a:r>
              <a:rPr lang="ru-RU"/>
              <a:t>		</a:t>
            </a:r>
          </a:p>
          <a:p>
            <a:r>
              <a:rPr lang="ru-RU"/>
              <a:t>	// II этап - расчет</a:t>
            </a:r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ОсновныеНачисленияДанныеГрафика.НомерСтроки КАК НомерСтроки,</a:t>
            </a:r>
          </a:p>
          <a:p>
            <a:r>
              <a:rPr lang="ru-RU"/>
              <a:t>		|	ЕСТЬNULL(ОсновныеНачисленияДанныеГрафика.ЧасовПериодДействия, 0) КАК НормаЧасов,</a:t>
            </a:r>
          </a:p>
          <a:p>
            <a:r>
              <a:rPr lang="ru-RU"/>
              <a:t>		|	ЕСТЬNULL(ОсновныеНачисленияДанныеГрафика.ЧасовФактическийПериодДействия, 0) КАК ОтработаноЧасов,</a:t>
            </a:r>
          </a:p>
          <a:p>
            <a:r>
              <a:rPr lang="ru-RU"/>
              <a:t>		|	ЕСТЬNULL(ШкалаОкладов.Оклад, 0) КАК Оклад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РегистрРасчета.ОсновныеНачисления.ДанныеГрафика(</a:t>
            </a:r>
          </a:p>
          <a:p>
            <a:r>
              <a:rPr lang="ru-RU"/>
              <a:t>		|			Регистратор = &amp;Регистратор</a:t>
            </a:r>
          </a:p>
          <a:p>
            <a:r>
              <a:rPr lang="ru-RU"/>
              <a:t>		|				И ВидРасчета = &amp;ВидРасчетаОклад) КАК ОсновныеНачисленияДанныеГрафика</a:t>
            </a:r>
          </a:p>
          <a:p>
            <a:r>
              <a:rPr lang="ru-RU"/>
              <a:t>		|		ЛЕВОЕ СОЕДИНЕНИЕ РегистрСведений.ШкалаОкладов КАК ШкалаОкладов</a:t>
            </a:r>
          </a:p>
          <a:p>
            <a:r>
              <a:rPr lang="ru-RU"/>
              <a:t>		|		ПО ОсновныеНачисленияДанныеГрафика.Подразделение = ШкалаОкладов.Подразделение</a:t>
            </a:r>
          </a:p>
          <a:p>
            <a:r>
              <a:rPr lang="ru-RU"/>
              <a:t>		|			И (ЕСТЬNULL(ОсновныеНачисленияДанныеГрафика.ЧасовФактическийПериодДействия, 0) &gt;= ШкалаОкладов.ЧасовОт)</a:t>
            </a:r>
          </a:p>
          <a:p>
            <a:r>
              <a:rPr lang="ru-RU"/>
              <a:t>		|			И (ЕСТЬNULL(ОсновныеНачисленияДанныеГрафика.ЧасовФактическийПериодДействия, 0) &lt; ШкалаОкладов.ЧасовДо)";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Запрос.УстановитьПараметр("ВидРасчетаОклад", ПланыВидовРасчета.ОсновныеНачисления.Оклад);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Движения.ОсновныеНачисления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Если Движение.ВидРасчета &lt;&gt; ПланыВидовРасчета.ОсновныеНачисления.Оклад Тогда</a:t>
            </a:r>
          </a:p>
          <a:p>
            <a:r>
              <a:rPr lang="ru-RU"/>
              <a:t>			Продолжить;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Если Выборка.НайтиСледующий(Движение.НомерСтроки, "НомерСтроки") Тогда</a:t>
            </a:r>
          </a:p>
          <a:p>
            <a:r>
              <a:rPr lang="ru-RU"/>
              <a:t>			Движение.Результат = ?(Выборка.НормаЧасов &lt;&gt; 0, </a:t>
            </a:r>
          </a:p>
          <a:p>
            <a:r>
              <a:rPr lang="ru-RU"/>
              <a:t>				                   Выборка.Оклад / Выборка.НормаЧасов * Выборка.ОтработаноЧасов,</a:t>
            </a:r>
          </a:p>
          <a:p>
            <a:r>
              <a:rPr lang="ru-RU"/>
              <a:t>							       0);</a:t>
            </a:r>
          </a:p>
          <a:p>
            <a:r>
              <a:rPr lang="ru-RU"/>
              <a:t>								  					   </a:t>
            </a:r>
          </a:p>
          <a:p>
            <a:r>
              <a:rPr lang="ru-RU"/>
              <a:t>			ЗаполнитьЗначенияСвойств(Движение, Выборка);							   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					   </a:t>
            </a:r>
          </a:p>
          <a:p>
            <a:r>
              <a:rPr lang="ru-RU"/>
              <a:t>	КонецЦикла;</a:t>
            </a:r>
          </a:p>
          <a:p>
            <a:endParaRPr lang="ru-RU"/>
          </a:p>
          <a:p>
            <a:r>
              <a:rPr lang="ru-RU"/>
              <a:t>	Движения.ОсновныеНачисления.Записать(, Истина);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ОсновныеНачисленияДанныеГрафика.НомерСтроки КАК НомерСтроки,</a:t>
            </a:r>
          </a:p>
          <a:p>
            <a:r>
              <a:rPr lang="ru-RU"/>
              <a:t>		|	ЕСТЬNULL(ОсновныеНачисленияДанныеГрафика.ПятнадцатиминутокФактическийПериодДействия, 0) КАК КоличествоПятнадцатиминуток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РегистрРасчета.ОсновныеНачисления.ДанныеГрафика(</a:t>
            </a:r>
          </a:p>
          <a:p>
            <a:r>
              <a:rPr lang="ru-RU"/>
              <a:t>		|			Регистратор = &amp;Регистратор</a:t>
            </a:r>
          </a:p>
          <a:p>
            <a:r>
              <a:rPr lang="ru-RU"/>
              <a:t>		|				И ВидРасчета = &amp;ВидРасчетаШтраф) КАК ОсновныеНачисленияДанныеГрафика";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Запрос.УстановитьПараметр("ВидРасчетаШтраф", ПланыВидовРасчета.ОсновныеНачисления.Штраф);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Движения.ОсновныеНачисления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Если Движение.ВидРасчета &lt;&gt; ПланыВидовРасчета.ОсновныеНачисления.Штраф Тогда</a:t>
            </a:r>
          </a:p>
          <a:p>
            <a:r>
              <a:rPr lang="ru-RU"/>
              <a:t>			Продолжить;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Выборка.НайтиСледующий(Движение.НомерСтроки, "НомерСтроки");</a:t>
            </a:r>
          </a:p>
          <a:p>
            <a:r>
              <a:rPr lang="ru-RU"/>
              <a:t>		</a:t>
            </a:r>
          </a:p>
          <a:p>
            <a:r>
              <a:rPr lang="ru-RU"/>
              <a:t>		Движение.Результат = Выборка.КоличествоПятнадцатиминуток * 100;</a:t>
            </a:r>
          </a:p>
          <a:p>
            <a:r>
              <a:rPr lang="ru-RU"/>
              <a:t>		</a:t>
            </a:r>
          </a:p>
          <a:p>
            <a:r>
              <a:rPr lang="ru-RU"/>
              <a:t>		ЗаполнитьЗначенияСвойств(Движение, Выборка);</a:t>
            </a:r>
          </a:p>
          <a:p>
            <a:r>
              <a:rPr lang="ru-RU"/>
              <a:t>		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Движения.ОсновныеНачисления.Записать(, Истина);</a:t>
            </a:r>
          </a:p>
          <a:p>
            <a:endParaRPr lang="ru-RU"/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ДополнительныеНачисления.НомерСтроки КАК НомерСтроки,</a:t>
            </a:r>
          </a:p>
          <a:p>
            <a:r>
              <a:rPr lang="ru-RU"/>
              <a:t>		|	ДополнительныеНачисления.Подразделение КАК Подразделение</a:t>
            </a:r>
          </a:p>
          <a:p>
            <a:r>
              <a:rPr lang="ru-RU"/>
              <a:t>		|ПОМЕСТИТЬ втДопНачисления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РегистрРасчета.ДополнительныеНачисления КАК ДополнительныеНачисления</a:t>
            </a:r>
          </a:p>
          <a:p>
            <a:r>
              <a:rPr lang="ru-RU"/>
              <a:t>		|ГДЕ</a:t>
            </a:r>
          </a:p>
          <a:p>
            <a:r>
              <a:rPr lang="ru-RU"/>
              <a:t>		|	ДополнительныеНачисления.Регистратор = &amp;Регистратор</a:t>
            </a:r>
          </a:p>
          <a:p>
            <a:r>
              <a:rPr lang="ru-RU"/>
              <a:t>		|	И ДополнительныеНачисления.Активность</a:t>
            </a:r>
          </a:p>
          <a:p>
            <a:r>
              <a:rPr lang="ru-RU"/>
              <a:t>		|</a:t>
            </a:r>
          </a:p>
          <a:p>
            <a:r>
              <a:rPr lang="ru-RU"/>
              <a:t>		|ИНДЕКСИРОВАТЬ ПО</a:t>
            </a:r>
          </a:p>
          <a:p>
            <a:r>
              <a:rPr lang="ru-RU"/>
              <a:t>		|	Подразделение</a:t>
            </a:r>
          </a:p>
          <a:p>
            <a:r>
              <a:rPr lang="ru-RU"/>
              <a:t>		|;</a:t>
            </a:r>
          </a:p>
          <a:p>
            <a:r>
              <a:rPr lang="ru-RU"/>
              <a:t>		|</a:t>
            </a:r>
          </a:p>
          <a:p>
            <a:r>
              <a:rPr lang="ru-RU"/>
              <a:t>		|////////////////////////////////////////////////////////////////////////////////</a:t>
            </a:r>
          </a:p>
          <a:p>
            <a:r>
              <a:rPr lang="ru-RU"/>
              <a:t>		|ВЫБРАТЬ</a:t>
            </a:r>
          </a:p>
          <a:p>
            <a:r>
              <a:rPr lang="ru-RU"/>
              <a:t>		|	втДопНачисления.НомерСтроки КАК НомерСтроки,</a:t>
            </a:r>
          </a:p>
          <a:p>
            <a:r>
              <a:rPr lang="ru-RU"/>
              <a:t>		|	ЕСТЬNULL(УправленческийОборотыДтКт.СуммаОборот, 0) КАК СуммаПродажЗаПрошлыйМесяц</a:t>
            </a:r>
          </a:p>
          <a:p>
            <a:r>
              <a:rPr lang="ru-RU"/>
              <a:t>		|ИЗ</a:t>
            </a:r>
          </a:p>
          <a:p>
            <a:r>
              <a:rPr lang="ru-RU"/>
              <a:t>		|	втДопНачисления КАК втДопНачисления</a:t>
            </a:r>
          </a:p>
          <a:p>
            <a:r>
              <a:rPr lang="ru-RU"/>
              <a:t>		|		ЛЕВОЕ СОЕДИНЕНИЕ РегистрБухгалтерии.Управленческий.ОборотыДтКт(</a:t>
            </a:r>
          </a:p>
          <a:p>
            <a:r>
              <a:rPr lang="ru-RU"/>
              <a:t>		|				&amp;НачалоПрошлогоМесяца,</a:t>
            </a:r>
          </a:p>
          <a:p>
            <a:r>
              <a:rPr lang="ru-RU"/>
              <a:t>		|				&amp;КонецПрошлогоМесяца,</a:t>
            </a:r>
          </a:p>
          <a:p>
            <a:r>
              <a:rPr lang="ru-RU"/>
              <a:t>		|				,</a:t>
            </a:r>
          </a:p>
          <a:p>
            <a:r>
              <a:rPr lang="ru-RU"/>
              <a:t>		|				СчетДт = &amp;СчетПокупатели,</a:t>
            </a:r>
          </a:p>
          <a:p>
            <a:r>
              <a:rPr lang="ru-RU"/>
              <a:t>		|				,</a:t>
            </a:r>
          </a:p>
          <a:p>
            <a:r>
              <a:rPr lang="ru-RU"/>
              <a:t>		|				СчетКт = &amp;СчетПрибылиУбытки,</a:t>
            </a:r>
          </a:p>
          <a:p>
            <a:r>
              <a:rPr lang="ru-RU"/>
              <a:t>		|				&amp;ВидСубконтоПодразделения,</a:t>
            </a:r>
          </a:p>
          <a:p>
            <a:r>
              <a:rPr lang="ru-RU"/>
              <a:t>		|				СубконтоКт1 В</a:t>
            </a:r>
          </a:p>
          <a:p>
            <a:r>
              <a:rPr lang="ru-RU"/>
              <a:t>		|					(ВЫБРАТЬ</a:t>
            </a:r>
          </a:p>
          <a:p>
            <a:r>
              <a:rPr lang="ru-RU"/>
              <a:t>		|						втДопНачисления.Подразделение КАК Подразделение</a:t>
            </a:r>
          </a:p>
          <a:p>
            <a:r>
              <a:rPr lang="ru-RU"/>
              <a:t>		|					ИЗ</a:t>
            </a:r>
          </a:p>
          <a:p>
            <a:r>
              <a:rPr lang="ru-RU"/>
              <a:t>		|						втДопНачисления КАК втДопНачисления)) КАК УправленческийОборотыДтКт</a:t>
            </a:r>
          </a:p>
          <a:p>
            <a:r>
              <a:rPr lang="ru-RU"/>
              <a:t>		|		ПО втДопНачисления.Подразделение = УправленческийОборотыДтКт.СубконтоКт1";</a:t>
            </a:r>
          </a:p>
          <a:p>
            <a:endParaRPr lang="ru-RU"/>
          </a:p>
          <a:p>
            <a:r>
              <a:rPr lang="ru-RU"/>
              <a:t>	Запрос.УстановитьПараметр("ВидСубконтоПодразделения", ПланыВидовХарактеристик.ВидыСубконто.Подразделения);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Запрос.УстановитьПараметр("НачалоПрошлогоМесяца", ДобавитьМесяц(ПериодРегистрации, -1));</a:t>
            </a:r>
          </a:p>
          <a:p>
            <a:r>
              <a:rPr lang="ru-RU"/>
              <a:t>	Запрос.УстановитьПараметр("КонецПрошлогоМесяца",  ПериодРегистрации - 1);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Запрос.УстановитьПараметр("СчетПокупатели", ПланыСчетов.Управленческий.Покупатели);</a:t>
            </a:r>
          </a:p>
          <a:p>
            <a:r>
              <a:rPr lang="ru-RU"/>
              <a:t>	Запрос.УстановитьПараметр("СчетПрибылиУбытки", ПланыСчетов.Управленческий.ПрибылиУбытки);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Движения.ДополнительныеНачисления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Если Выборка.НайтиСледующий(Движение.НомерСтроки, "НомерСтроки") Тогда</a:t>
            </a:r>
          </a:p>
          <a:p>
            <a:r>
              <a:rPr lang="ru-RU"/>
              <a:t>			</a:t>
            </a:r>
          </a:p>
          <a:p>
            <a:r>
              <a:rPr lang="ru-RU"/>
              <a:t>			Движение.Результат = Выборка.СуммаПродажЗаПрошлыйМесяц * Движение.Параметр / 100;</a:t>
            </a:r>
          </a:p>
          <a:p>
            <a:r>
              <a:rPr lang="ru-RU"/>
              <a:t>			</a:t>
            </a:r>
          </a:p>
          <a:p>
            <a:r>
              <a:rPr lang="ru-RU"/>
              <a:t>			ЗаполнитьЗначенияСвойств(Движение, Выборка);</a:t>
            </a:r>
          </a:p>
          <a:p>
            <a:r>
              <a:rPr lang="ru-RU"/>
              <a:t>			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КонецЦикла;</a:t>
            </a:r>
          </a:p>
          <a:p>
            <a:endParaRPr lang="ru-RU"/>
          </a:p>
          <a:p>
            <a:r>
              <a:rPr lang="ru-RU"/>
              <a:t>	Движения.ДополнительныеНачисления.Записать();</a:t>
            </a:r>
          </a:p>
          <a:p>
            <a:r>
              <a:rPr lang="ru-RU"/>
              <a:t>	</a:t>
            </a:r>
          </a:p>
          <a:p>
            <a:r>
              <a:rPr lang="ru-RU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2701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 КАК Оклад,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0 КАК </a:t>
            </a:r>
            <a:r>
              <a:rPr lang="ru-RU" dirty="0" err="1"/>
              <a:t>ПроцентНадбавки</a:t>
            </a:r>
            <a:r>
              <a:rPr lang="ru-RU" dirty="0"/>
              <a:t>,</a:t>
            </a:r>
          </a:p>
          <a:p>
            <a:r>
              <a:rPr lang="ru-RU" dirty="0"/>
              <a:t>	0 КАК Надбавка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ОсновныеНачисления.Активность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ПланВидовРасчета.ОсновныеНачисления.Оклад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ОБЪЕДИНИТЬ ВСЕ</a:t>
            </a:r>
          </a:p>
          <a:p>
            <a:endParaRPr lang="ru-RU" dirty="0"/>
          </a:p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ДополнительныеНачисления.Параметр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ДополнительныеНачисления.Результат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312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  <a:br>
              <a:rPr lang="ru-RU" dirty="0"/>
            </a:br>
            <a:r>
              <a:rPr lang="ru-RU" b="1" dirty="0"/>
              <a:t>ОУ:</a:t>
            </a:r>
          </a:p>
          <a:p>
            <a:r>
              <a:rPr lang="ru-RU" dirty="0"/>
              <a:t>В Конфигурации: Склады,  Услуги, Два регистра накопления Остатки (Склад) и Себестоимость (Партия), Учетная Политика РС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флаги по регистрам накопления, сгруппировать дубли запросом, заполнить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Получить метод списания, по регистру остатки номенклатуры новая методика (получить запросом сгруппированную </a:t>
            </a:r>
            <a:r>
              <a:rPr lang="ru-RU" dirty="0" err="1"/>
              <a:t>тч</a:t>
            </a:r>
            <a:r>
              <a:rPr lang="ru-RU" dirty="0"/>
              <a:t> кроме услуг, заполнить движения, заблокировать изменения и записать движения, получить запросом отрицательные остатки на границу времени включая, отказать в проведения если результат запроса не пустой), по регистру себестоимость товаров старая методика (очистить старые движения, возвести флаг, заблокировать по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соединить </a:t>
            </a:r>
            <a:r>
              <a:rPr lang="ru-RU" dirty="0" err="1"/>
              <a:t>тч</a:t>
            </a:r>
            <a:r>
              <a:rPr lang="ru-RU" dirty="0"/>
              <a:t> с регистром левым соединением по номенклатуре на момент времени, добавить итоги по номенклатуре и упорядочивание в зависимости от метода списания, две выборки, проверить остатки, получить количество к списанию, посчитать себестоимость, добавить движение, уменьшить количество к списанию)</a:t>
            </a:r>
          </a:p>
          <a:p>
            <a:r>
              <a:rPr lang="ru-RU" dirty="0"/>
              <a:t>Отчет: по регистру остатки номенклатуры</a:t>
            </a:r>
          </a:p>
          <a:p>
            <a:r>
              <a:rPr lang="ru-RU" b="1" dirty="0"/>
              <a:t>БУ:</a:t>
            </a:r>
            <a:br>
              <a:rPr lang="ru-RU" dirty="0"/>
            </a:br>
            <a:r>
              <a:rPr lang="ru-RU" dirty="0"/>
              <a:t>В конфигурации: субконто 2 (номенклатура, сроки годности), признак учета субконто суммовой (сумма в регистре </a:t>
            </a:r>
            <a:r>
              <a:rPr lang="ru-RU" dirty="0" err="1"/>
              <a:t>бу</a:t>
            </a:r>
            <a:r>
              <a:rPr lang="ru-RU" dirty="0"/>
              <a:t>), счет активы (количественный </a:t>
            </a:r>
            <a:r>
              <a:rPr lang="en-US" dirty="0"/>
              <a:t>|</a:t>
            </a:r>
            <a:r>
              <a:rPr lang="ru-RU" dirty="0"/>
              <a:t> номенклатура (суммовой), </a:t>
            </a:r>
            <a:r>
              <a:rPr lang="ru-RU" dirty="0" err="1"/>
              <a:t>срокгодности</a:t>
            </a:r>
            <a:r>
              <a:rPr lang="ru-RU" dirty="0"/>
              <a:t>), срок годности в </a:t>
            </a:r>
            <a:r>
              <a:rPr lang="ru-RU" dirty="0" err="1"/>
              <a:t>тч</a:t>
            </a:r>
            <a:r>
              <a:rPr lang="ru-RU" dirty="0"/>
              <a:t> приходной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сгруппировать дубли запросом, заполнить движения из выборки (</a:t>
            </a:r>
            <a:r>
              <a:rPr lang="ru-RU" dirty="0" err="1"/>
              <a:t>дт</a:t>
            </a:r>
            <a:r>
              <a:rPr lang="ru-RU" dirty="0"/>
              <a:t> товары, </a:t>
            </a:r>
            <a:r>
              <a:rPr lang="ru-RU" dirty="0" err="1"/>
              <a:t>кт</a:t>
            </a:r>
            <a:r>
              <a:rPr lang="ru-RU" dirty="0"/>
              <a:t> поставщики)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старая методика: очистить движения, возвести флаг, заблокировать изменения по счету товары и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регистром </a:t>
            </a:r>
            <a:r>
              <a:rPr lang="ru-RU" dirty="0" err="1"/>
              <a:t>бу</a:t>
            </a:r>
            <a:r>
              <a:rPr lang="ru-RU" dirty="0"/>
              <a:t> по срокам годности и по номенклатуре, упорядочить по срокам и итоги по номенклатуре, две выборки, проверить остатки, получить количество к списанию</a:t>
            </a:r>
            <a:r>
              <a:rPr lang="en-US" dirty="0"/>
              <a:t> </a:t>
            </a:r>
            <a:r>
              <a:rPr lang="ru-RU" dirty="0"/>
              <a:t>и инициализировать себестоимость итого, посчитать себестоимость, добавить движение, уменьшить количество к списанию, сделать итоговую проводку</a:t>
            </a:r>
          </a:p>
          <a:p>
            <a:r>
              <a:rPr lang="ru-RU" dirty="0"/>
              <a:t>Отчет: регистр с видами субконто сроки годности внутреннее соединение с регистром видами субконто номенклатура</a:t>
            </a:r>
          </a:p>
          <a:p>
            <a:r>
              <a:rPr lang="ru-RU" b="1" dirty="0"/>
              <a:t>СПР:</a:t>
            </a:r>
          </a:p>
          <a:p>
            <a:r>
              <a:rPr lang="ru-RU" dirty="0"/>
              <a:t>В конфигурации: Убрать подразделения, графики работы, </a:t>
            </a:r>
            <a:r>
              <a:rPr lang="ru-RU" dirty="0" err="1"/>
              <a:t>рс</a:t>
            </a:r>
            <a:r>
              <a:rPr lang="ru-RU" dirty="0"/>
              <a:t> графики работы (график работы, дата, значение), основные начисления есть период действия, нет базы, дополнительные начисления нет периода, зависит от базы, </a:t>
            </a:r>
            <a:r>
              <a:rPr lang="ru-RU" dirty="0" err="1"/>
              <a:t>рс</a:t>
            </a:r>
            <a:r>
              <a:rPr lang="ru-RU" dirty="0"/>
              <a:t> шкала процентов премий от стажа, в </a:t>
            </a:r>
            <a:r>
              <a:rPr lang="ru-RU" dirty="0" err="1"/>
              <a:t>физ</a:t>
            </a:r>
            <a:r>
              <a:rPr lang="ru-RU" dirty="0"/>
              <a:t> лицах начальный стаж в днях и дата приема, константа дата начала учета в базе</a:t>
            </a:r>
          </a:p>
          <a:p>
            <a:r>
              <a:rPr lang="ru-RU" dirty="0"/>
              <a:t>Кнопка рассчитать: проверка на записанный документ, получение объекта документа из реквизита формы, вызов процедур из модуля объекта с передачей структуры с датой (</a:t>
            </a:r>
            <a:r>
              <a:rPr lang="ru-RU" dirty="0" err="1"/>
              <a:t>ЗаписатьДанныеВРегистры</a:t>
            </a:r>
            <a:r>
              <a:rPr lang="ru-RU" dirty="0"/>
              <a:t>, </a:t>
            </a:r>
            <a:r>
              <a:rPr lang="ru-RU" dirty="0" err="1"/>
              <a:t>РассчитатьНачисления</a:t>
            </a:r>
            <a:r>
              <a:rPr lang="ru-RU" dirty="0"/>
              <a:t>), вернуть полученные данные на форму (</a:t>
            </a:r>
            <a:r>
              <a:rPr lang="ru-RU" dirty="0" err="1"/>
              <a:t>ЗначениеВРеквизитФормы</a:t>
            </a:r>
            <a:r>
              <a:rPr lang="ru-RU" dirty="0"/>
              <a:t>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Начисления Зарплаты: в параметры расчета помещаем начало месяца даты документа и выполняем процедуру </a:t>
            </a:r>
            <a:r>
              <a:rPr lang="ru-RU" dirty="0" err="1"/>
              <a:t>ЗаписатьДанныеВРегистры</a:t>
            </a:r>
            <a:r>
              <a:rPr lang="ru-RU" dirty="0"/>
              <a:t>, в которой возводим флаги для регистров расчета, проходим по табличным частям создавая движения, потом записать движения. В этом решения подразумевается, что документ записывается после того, как были рассчитаны начисления с помощью кнопки рассчитать.</a:t>
            </a:r>
            <a:br>
              <a:rPr lang="ru-RU" dirty="0"/>
            </a:br>
            <a:r>
              <a:rPr lang="ru-RU" dirty="0" err="1"/>
              <a:t>РассчитатьНачисления</a:t>
            </a:r>
            <a:r>
              <a:rPr lang="ru-RU" dirty="0"/>
              <a:t>: получаем константу дата начала учета в базе, если не заполнена – отказ, создаем переменную период регистрации, делаем запрос для основных начислений (получаем данные графика по регистратору, индексируем по сотруднику, соединяем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сведения о сотруднике, чтобы получить оклад), идем по таблице движений основных начислений, в выборке ищем по номеру строки (не забывая сбрасывать), рассчитываем результат по данным выборке и заполняем остальные реквизиты в строке движений,  потом заполняем из полученных движений строку табличной части, затем записываем полученные движения в режиме только запись (для базы), далее делаем запрос для дополнительных начислений (получаем из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</a:t>
            </a:r>
            <a:r>
              <a:rPr lang="ru-RU" dirty="0"/>
              <a:t> начисления база основные начисления по измерению сотрудник рассчитывая стаж, затем соединяя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ШкалаПроцентовПремииОтСтажа</a:t>
            </a:r>
            <a:r>
              <a:rPr lang="ru-RU" dirty="0"/>
              <a:t>), идем по таблице движений дополнительных начислений, в выборке ищем по номеру строки (не забывая сбрасывать), считаем премию и заполняем строку </a:t>
            </a:r>
            <a:r>
              <a:rPr lang="ru-RU" dirty="0" err="1"/>
              <a:t>тч</a:t>
            </a:r>
            <a:r>
              <a:rPr lang="ru-RU" dirty="0"/>
              <a:t>, в конце очищаем движения по регистрам</a:t>
            </a:r>
          </a:p>
          <a:p>
            <a:r>
              <a:rPr lang="ru-RU" dirty="0"/>
              <a:t>Отчет: регистр </a:t>
            </a:r>
            <a:r>
              <a:rPr lang="ru-RU" dirty="0" err="1"/>
              <a:t>доп</a:t>
            </a:r>
            <a:r>
              <a:rPr lang="ru-RU" dirty="0"/>
              <a:t> начислений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52478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ПослеЗаписиНаСервере</a:t>
            </a:r>
            <a:r>
              <a:rPr lang="ru-RU" dirty="0"/>
              <a:t>(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ОбновитьКартуМаршрута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  <a:r>
              <a:rPr lang="ru-RU" dirty="0" err="1"/>
              <a:t>КартаМаршрута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("Объект").</a:t>
            </a:r>
            <a:r>
              <a:rPr lang="ru-RU" dirty="0" err="1"/>
              <a:t>ПолучитьКартуМаршрута</a:t>
            </a:r>
            <a:r>
              <a:rPr lang="ru-RU" dirty="0"/>
              <a:t>();  	</a:t>
            </a:r>
          </a:p>
          <a:p>
            <a:r>
              <a:rPr lang="ru-RU" dirty="0" err="1"/>
              <a:t>КонецПроцедуры</a:t>
            </a:r>
            <a:r>
              <a:rPr lang="ru-RU" dirty="0"/>
              <a:t> </a:t>
            </a:r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ОбработкаОповещения</a:t>
            </a:r>
            <a:r>
              <a:rPr lang="ru-RU" dirty="0"/>
              <a:t>(</a:t>
            </a:r>
            <a:r>
              <a:rPr lang="ru-RU" dirty="0" err="1"/>
              <a:t>ИмяСобытия</a:t>
            </a:r>
            <a:r>
              <a:rPr lang="ru-RU" dirty="0"/>
              <a:t>, Параметр, Источник)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ИмяСобытия</a:t>
            </a:r>
            <a:r>
              <a:rPr lang="ru-RU" dirty="0"/>
              <a:t> = "Задача выполнена" и Параметр = </a:t>
            </a:r>
            <a:r>
              <a:rPr lang="ru-RU" dirty="0" err="1"/>
              <a:t>Объект.Ссылка</a:t>
            </a:r>
            <a:r>
              <a:rPr lang="ru-RU" dirty="0"/>
              <a:t> Тогда</a:t>
            </a:r>
          </a:p>
          <a:p>
            <a:r>
              <a:rPr lang="ru-RU" dirty="0"/>
              <a:t>		Прочитать();</a:t>
            </a:r>
          </a:p>
          <a:p>
            <a:r>
              <a:rPr lang="ru-RU" dirty="0"/>
              <a:t>	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71121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</a:t>
            </a:r>
            <a:r>
              <a:rPr lang="ru-RU" dirty="0"/>
              <a:t>(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Объект.Выполнена</a:t>
            </a:r>
            <a:r>
              <a:rPr lang="ru-RU" dirty="0"/>
              <a:t> Тогда</a:t>
            </a:r>
          </a:p>
          <a:p>
            <a:r>
              <a:rPr lang="ru-RU" dirty="0"/>
              <a:t>		Оповестить("Задача выполнена", </a:t>
            </a:r>
            <a:r>
              <a:rPr lang="ru-RU" dirty="0" err="1"/>
              <a:t>Объект.БизнесПроцесс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71055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Склады,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Склад | Количество), Виды Номенклатур (Комплектующая, Стеллаж), </a:t>
            </a:r>
            <a:r>
              <a:rPr lang="ru-RU" dirty="0" err="1"/>
              <a:t>рс</a:t>
            </a:r>
            <a:r>
              <a:rPr lang="ru-RU" dirty="0"/>
              <a:t> Состав Стеллажей (Комплектующая | Стеллаж, Количество), Справочник </a:t>
            </a:r>
            <a:r>
              <a:rPr lang="ru-RU" dirty="0" err="1"/>
              <a:t>ДопЗначенияХарактеристик</a:t>
            </a:r>
            <a:r>
              <a:rPr lang="ru-RU" dirty="0"/>
              <a:t> (Владелец План видов характеристик - характеристики объектов), План видов характеристик характеристики объектов (Предопределенное - Страна),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ЗначенияХарактеристикСтеллажей</a:t>
            </a:r>
            <a:r>
              <a:rPr lang="ru-RU" dirty="0"/>
              <a:t> (Стеллаж, Характеристика | Значение), Флаги ОУ БУ в Расходной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движения</a:t>
            </a:r>
          </a:p>
          <a:p>
            <a:r>
              <a:rPr lang="ru-RU" dirty="0"/>
              <a:t>Код расходной: проверить на флаг оу, пишем запрос (получаем сгруппированную </a:t>
            </a:r>
            <a:r>
              <a:rPr lang="ru-RU" dirty="0" err="1"/>
              <a:t>тч</a:t>
            </a:r>
            <a:r>
              <a:rPr lang="ru-RU" dirty="0"/>
              <a:t> документа, соединяем </a:t>
            </a:r>
            <a:r>
              <a:rPr lang="ru-RU" dirty="0" err="1"/>
              <a:t>тч</a:t>
            </a:r>
            <a:r>
              <a:rPr lang="ru-RU" dirty="0"/>
              <a:t> документа с </a:t>
            </a:r>
            <a:r>
              <a:rPr lang="ru-RU" dirty="0" err="1"/>
              <a:t>рс</a:t>
            </a:r>
            <a:r>
              <a:rPr lang="ru-RU" dirty="0"/>
              <a:t> составы стеллажей по номенклатуре, далее два пакетных запроса, в первом отбираем записи где 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ЕСТЬ NULL, то есть не определен состав </a:t>
            </a:r>
            <a:r>
              <a:rPr lang="ru-RU" dirty="0" err="1"/>
              <a:t>стелажа</a:t>
            </a:r>
            <a:r>
              <a:rPr lang="ru-RU" dirty="0"/>
              <a:t>, во втором группируем ранее полученные данные), выполняем пакет запросов, если первый пакет не пустой, то Не определен состав </a:t>
            </a:r>
            <a:r>
              <a:rPr lang="ru-RU" dirty="0" err="1"/>
              <a:t>стелажа</a:t>
            </a:r>
            <a:r>
              <a:rPr lang="ru-RU" dirty="0"/>
              <a:t> для номенклатур из этого пакета - отказ, потом из второго пакета заполняем движения, возводим флаг, блокируем для изменения и записываем движения, далее проверяем возникновение отрицательных остатков (запрос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складу и </a:t>
            </a:r>
            <a:r>
              <a:rPr lang="ru-RU" dirty="0" err="1"/>
              <a:t>номенлклатуре</a:t>
            </a:r>
            <a:r>
              <a:rPr lang="ru-RU" dirty="0"/>
              <a:t> в </a:t>
            </a:r>
            <a:r>
              <a:rPr lang="ru-RU" dirty="0" err="1"/>
              <a:t>вт</a:t>
            </a:r>
            <a:r>
              <a:rPr lang="ru-RU" dirty="0"/>
              <a:t> соединяем с составом стеллажей для получения представления где 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0), если результат не пустой - отказ и проходим по выборке и выводим сообщения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ОстаткиНоменклатуры.Остатки</a:t>
            </a:r>
            <a:r>
              <a:rPr lang="ru-RU" dirty="0"/>
              <a:t> </a:t>
            </a:r>
            <a:r>
              <a:rPr lang="ru-RU" dirty="0" err="1"/>
              <a:t>помещяем</a:t>
            </a:r>
            <a:r>
              <a:rPr lang="ru-RU" dirty="0"/>
              <a:t> в вт1,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СоставСтеллажей</a:t>
            </a:r>
            <a:r>
              <a:rPr lang="ru-RU" dirty="0"/>
              <a:t> перемножаем со справочником склады </a:t>
            </a:r>
            <a:r>
              <a:rPr lang="ru-RU" dirty="0" err="1"/>
              <a:t>помещяем</a:t>
            </a:r>
            <a:r>
              <a:rPr lang="ru-RU" dirty="0"/>
              <a:t> в вт2, вт2 левым соединением по номенклатуре и складу с вт1 и всё это помещаем в вт3, группируем вт3 и помещаем в вт4, вт4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ЗначенияХарактеристикСтеллажей</a:t>
            </a:r>
            <a:r>
              <a:rPr lang="ru-RU" dirty="0"/>
              <a:t> по стеллажу и характеристике = страна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субконто - 3 (Номенклатура, Партии, Склады), признак учета субконто суммовой (для суммы в </a:t>
            </a:r>
            <a:r>
              <a:rPr lang="ru-RU" dirty="0" err="1"/>
              <a:t>рб</a:t>
            </a:r>
            <a:r>
              <a:rPr lang="ru-RU" dirty="0"/>
              <a:t>), счет товары (количественный | Номенклатура (Суммовой), Склады, Партии (Суммовой)),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УчетнаяПолитика</a:t>
            </a:r>
            <a:endParaRPr lang="ru-RU" dirty="0"/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движения (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поставщики)</a:t>
            </a:r>
          </a:p>
          <a:p>
            <a:r>
              <a:rPr lang="ru-RU" dirty="0"/>
              <a:t>Код расходной: проверить на флаг </a:t>
            </a:r>
            <a:r>
              <a:rPr lang="ru-RU" dirty="0" err="1"/>
              <a:t>бу</a:t>
            </a:r>
            <a:r>
              <a:rPr lang="ru-RU" dirty="0"/>
              <a:t>, получить метод списания себестоимости, очистить движения, заблокировать регистр </a:t>
            </a:r>
            <a:r>
              <a:rPr lang="ru-RU" dirty="0" err="1"/>
              <a:t>бу</a:t>
            </a:r>
            <a:r>
              <a:rPr lang="ru-RU" dirty="0"/>
              <a:t> по счету товары и номенклатуре, написать запрос (сгруппировать </a:t>
            </a:r>
            <a:r>
              <a:rPr lang="ru-RU" dirty="0" err="1"/>
              <a:t>тч</a:t>
            </a:r>
            <a:r>
              <a:rPr lang="ru-RU" dirty="0"/>
              <a:t>, </a:t>
            </a:r>
            <a:r>
              <a:rPr lang="ru-RU" dirty="0" err="1"/>
              <a:t>тч</a:t>
            </a:r>
            <a:r>
              <a:rPr lang="ru-RU" dirty="0"/>
              <a:t> левым соединить с </a:t>
            </a:r>
            <a:r>
              <a:rPr lang="ru-RU" dirty="0" err="1"/>
              <a:t>рб</a:t>
            </a:r>
            <a:r>
              <a:rPr lang="ru-RU" dirty="0"/>
              <a:t> остатки </a:t>
            </a:r>
            <a:r>
              <a:rPr lang="ru-RU" dirty="0" err="1"/>
              <a:t>ПоСкладамИПартиям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 и склад из документа) по номенклатуре, который соединен внутренним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рб</a:t>
            </a:r>
            <a:r>
              <a:rPr lang="ru-RU" dirty="0"/>
              <a:t> остатки </a:t>
            </a:r>
            <a:r>
              <a:rPr lang="ru-RU" dirty="0" err="1"/>
              <a:t>ПоПартиям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) по Номенклатуре и Партии, всё это упорядочить по моменту времени партии и итоги по номенклатуре), в зависимости от метода списания поменять порядок в запросе, в верхней выборке проверить остаток и инициализировать </a:t>
            </a:r>
            <a:r>
              <a:rPr lang="ru-RU" dirty="0" err="1"/>
              <a:t>ОсталосьСписать</a:t>
            </a:r>
            <a:r>
              <a:rPr lang="ru-RU" dirty="0"/>
              <a:t>, в нижней выборке считать себестоимость и делать проводку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- </a:t>
            </a:r>
            <a:r>
              <a:rPr lang="ru-RU" dirty="0" err="1"/>
              <a:t>кт</a:t>
            </a:r>
            <a:r>
              <a:rPr lang="ru-RU" dirty="0"/>
              <a:t> товары, а потом в верхней выборке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endParaRPr lang="ru-RU" dirty="0"/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остатки по счету товары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убрать подразделения, Автомобили,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(Автомобиль, Дата | Дней, </a:t>
            </a:r>
            <a:r>
              <a:rPr lang="ru-RU" dirty="0" err="1"/>
              <a:t>ДнейПятидневки</a:t>
            </a:r>
            <a:r>
              <a:rPr lang="ru-RU" dirty="0"/>
              <a:t>), план видов расчетов Основные начисления есть период, есть база от основных и дополнительных (отпуск (база и </a:t>
            </a:r>
            <a:r>
              <a:rPr lang="ru-RU" dirty="0" err="1"/>
              <a:t>ведущии</a:t>
            </a:r>
            <a:r>
              <a:rPr lang="ru-RU" dirty="0"/>
              <a:t> - отпуск, фиксированная сумма, надбавка)), лан видов расчетов Дополнительные начисления нет периода, есть база от основных и дополнительных (Надбавка, фиксированная сумма),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 | Результат | Автомобиль ...), Перерасчет по сотруднику,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 | Результат | Автомобиль ...), Перерасчет по сотруднику, </a:t>
            </a:r>
            <a:r>
              <a:rPr lang="ru-RU" dirty="0" err="1"/>
              <a:t>рс</a:t>
            </a:r>
            <a:r>
              <a:rPr lang="ru-RU" dirty="0"/>
              <a:t> Показатели расчета зарплаты (</a:t>
            </a:r>
            <a:r>
              <a:rPr lang="ru-RU" dirty="0" err="1"/>
              <a:t>ФиксированнаяСумма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), документ </a:t>
            </a:r>
            <a:r>
              <a:rPr lang="ru-RU" dirty="0" err="1"/>
              <a:t>ПолучениеОплатОтПассажиров</a:t>
            </a:r>
            <a:r>
              <a:rPr lang="ru-RU" dirty="0"/>
              <a:t>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</a:t>
            </a:r>
            <a:r>
              <a:rPr lang="ru-RU" dirty="0"/>
              <a:t> обороты (Сотрудник | Сумма)</a:t>
            </a:r>
          </a:p>
          <a:p>
            <a:r>
              <a:rPr lang="ru-RU" dirty="0"/>
              <a:t>Код </a:t>
            </a:r>
            <a:r>
              <a:rPr lang="ru-RU" dirty="0" err="1"/>
              <a:t>ПолучениеОплатОтПассажиров</a:t>
            </a:r>
            <a:r>
              <a:rPr lang="ru-RU" dirty="0"/>
              <a:t>: возвести флаг, сделать движение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Код Набора Записей </a:t>
            </a:r>
            <a:r>
              <a:rPr lang="ru-RU" dirty="0" err="1"/>
              <a:t>ОплатыПассажиров</a:t>
            </a:r>
            <a:r>
              <a:rPr lang="ru-RU" dirty="0"/>
              <a:t>: при записи сделать запрос (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</a:t>
            </a:r>
            <a:r>
              <a:rPr lang="ru-RU" dirty="0"/>
              <a:t> по регистратору в вт1,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внутренним соединением с вт1 по сотруднику, периоду и виду расчета поместить в вт2, вт2 левым соединить с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ДополнительныеНачисления.ПоСотруднику</a:t>
            </a:r>
            <a:r>
              <a:rPr lang="ru-RU" dirty="0"/>
              <a:t> по сотруднику, </a:t>
            </a:r>
            <a:r>
              <a:rPr lang="ru-RU" dirty="0" err="1"/>
              <a:t>ОбъектПерерасчета</a:t>
            </a:r>
            <a:r>
              <a:rPr lang="ru-RU" dirty="0"/>
              <a:t> и </a:t>
            </a:r>
            <a:r>
              <a:rPr lang="ru-RU" dirty="0" err="1"/>
              <a:t>ВидуРасчета</a:t>
            </a:r>
            <a:r>
              <a:rPr lang="ru-RU" dirty="0"/>
              <a:t> где 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NULL), из полученной выборки создавать набор записей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ДополнительныеНачисления.Перерасчеты.ПоСотруднику</a:t>
            </a:r>
            <a:r>
              <a:rPr lang="ru-RU" dirty="0"/>
              <a:t> с отбором по </a:t>
            </a:r>
            <a:r>
              <a:rPr lang="ru-RU" dirty="0" err="1"/>
              <a:t>Выборка.ОбъектПерерасчета</a:t>
            </a:r>
            <a:r>
              <a:rPr lang="ru-RU" dirty="0"/>
              <a:t> и заполнять из выборки и записывать с параметром ложь</a:t>
            </a:r>
          </a:p>
          <a:p>
            <a:r>
              <a:rPr lang="ru-RU" dirty="0"/>
              <a:t>Код Начисления Зарплаты: инициализировать период регистрации , </a:t>
            </a:r>
            <a:r>
              <a:rPr lang="ru-RU" dirty="0" err="1"/>
              <a:t>НачалоБазовогоПериода</a:t>
            </a:r>
            <a:r>
              <a:rPr lang="ru-RU" dirty="0"/>
              <a:t> и </a:t>
            </a:r>
            <a:r>
              <a:rPr lang="ru-RU" dirty="0" err="1"/>
              <a:t>КонецБазовогоПериода</a:t>
            </a:r>
            <a:r>
              <a:rPr lang="ru-RU" dirty="0"/>
              <a:t>, возвести флаг для </a:t>
            </a:r>
            <a:r>
              <a:rPr lang="ru-RU" dirty="0" err="1"/>
              <a:t>ОсновныеНачисления</a:t>
            </a:r>
            <a:r>
              <a:rPr lang="ru-RU" dirty="0"/>
              <a:t>, заполнить движения данными из </a:t>
            </a:r>
            <a:r>
              <a:rPr lang="ru-RU" dirty="0" err="1"/>
              <a:t>тч</a:t>
            </a:r>
            <a:r>
              <a:rPr lang="ru-RU" dirty="0"/>
              <a:t>, возвести флаг для </a:t>
            </a:r>
            <a:r>
              <a:rPr lang="ru-RU" dirty="0" err="1"/>
              <a:t>ДополнительныеНачисления</a:t>
            </a:r>
            <a:r>
              <a:rPr lang="ru-RU" dirty="0"/>
              <a:t>, заполнить движения данными из </a:t>
            </a:r>
            <a:r>
              <a:rPr lang="ru-RU" dirty="0" err="1"/>
              <a:t>тч</a:t>
            </a:r>
            <a:r>
              <a:rPr lang="ru-RU" dirty="0"/>
              <a:t>, записать движения и перейти к расчету, написать запрос (данные графика </a:t>
            </a:r>
            <a:r>
              <a:rPr lang="ru-RU" dirty="0" err="1"/>
              <a:t>ОсновныеНачисления</a:t>
            </a:r>
            <a:r>
              <a:rPr lang="ru-RU" dirty="0"/>
              <a:t>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ОсновныеНачисленияБазаОсновныеНачисления</a:t>
            </a:r>
            <a:r>
              <a:rPr lang="ru-RU" dirty="0"/>
              <a:t> и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ОсновныеНачисленияБазаДополнительныеНачисления</a:t>
            </a:r>
            <a:r>
              <a:rPr lang="ru-RU" dirty="0"/>
              <a:t> по номеру строки), пройтись по таблице движений </a:t>
            </a:r>
            <a:r>
              <a:rPr lang="ru-RU" dirty="0" err="1"/>
              <a:t>ОсновныеНачисления</a:t>
            </a:r>
            <a:r>
              <a:rPr lang="ru-RU" dirty="0"/>
              <a:t> выполняя поиск по номеру строки в полученной выборке, считая результат и заполняя движения, в конце записать без пересчета, далее написать запрос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где регистратор и вид расчета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ОплатыПассажиров.Обороты</a:t>
            </a:r>
            <a:r>
              <a:rPr lang="ru-RU" dirty="0"/>
              <a:t> и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ПоказателиРасчетаЗарплаты</a:t>
            </a:r>
            <a:r>
              <a:rPr lang="ru-RU" dirty="0"/>
              <a:t>), пройтись по таблице движений </a:t>
            </a:r>
            <a:r>
              <a:rPr lang="ru-RU" dirty="0" err="1"/>
              <a:t>ДополнительныеНачисления</a:t>
            </a:r>
            <a:r>
              <a:rPr lang="ru-RU" dirty="0"/>
              <a:t> выполняя поиск по номеру строки в полученной выборке, считая результат и заполняя движения, в конце записать</a:t>
            </a:r>
          </a:p>
          <a:p>
            <a:r>
              <a:rPr lang="ru-RU" dirty="0"/>
              <a:t>Отчет: объединить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УФ: справочник </a:t>
            </a:r>
            <a:r>
              <a:rPr lang="ru-RU" dirty="0" err="1"/>
              <a:t>ТипыЦен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ЦеныНоменклатуры</a:t>
            </a:r>
            <a:r>
              <a:rPr lang="ru-RU" dirty="0"/>
              <a:t> (Номенклатура, </a:t>
            </a:r>
            <a:r>
              <a:rPr lang="ru-RU" dirty="0" err="1"/>
              <a:t>ТипЦены</a:t>
            </a:r>
            <a:r>
              <a:rPr lang="ru-RU" dirty="0"/>
              <a:t> | Цена), Тип цены в расходной, </a:t>
            </a:r>
            <a:r>
              <a:rPr lang="ru-RU" dirty="0" err="1"/>
              <a:t>ФормаВыбораРасширенная</a:t>
            </a:r>
            <a:r>
              <a:rPr lang="ru-RU" dirty="0"/>
              <a:t> в справочники номенклатуры с динамическим списком (Справочник номенклатура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ЦеныНоменклатуры</a:t>
            </a:r>
            <a:r>
              <a:rPr lang="ru-RU" dirty="0"/>
              <a:t> и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), на </a:t>
            </a:r>
            <a:r>
              <a:rPr lang="ru-RU" dirty="0" err="1"/>
              <a:t>ФормаВыбораРасширенная</a:t>
            </a:r>
            <a:r>
              <a:rPr lang="ru-RU" dirty="0"/>
              <a:t> при создании на сервере заполнять параметры запроса (Склад и Тип Цены), при выборе значение отключать стандартную обработку, брать номенклатуру и цены и оповещать о выборе, на форме расходной при начале выбора номенклатуры отключать стандартную обработку открывать </a:t>
            </a:r>
            <a:r>
              <a:rPr lang="ru-RU" dirty="0" err="1"/>
              <a:t>ФормаВыбораРасширенная</a:t>
            </a:r>
            <a:r>
              <a:rPr lang="ru-RU" dirty="0"/>
              <a:t> с параметрами Склад и Тип Цены, а при обработки выбора заполнять полученные данные и </a:t>
            </a:r>
            <a:r>
              <a:rPr lang="ru-RU" dirty="0" err="1"/>
              <a:t>рассчитвать</a:t>
            </a:r>
            <a:r>
              <a:rPr lang="ru-RU" dirty="0"/>
              <a:t> сумму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39273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ОбработкаПроведенияОУ</a:t>
            </a:r>
            <a:r>
              <a:rPr lang="ru-RU" dirty="0"/>
              <a:t>(Отказ)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</a:t>
            </a:r>
            <a:r>
              <a:rPr lang="ru-RU" dirty="0" err="1"/>
              <a:t>СкладОУ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2374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ОбработкаПроведенияОУ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ОУ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РасходнаяНакладнаяСписокНоменклатуры.Номенклатура.ВидНоменклатуры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</a:t>
            </a:r>
            <a:r>
              <a:rPr lang="ru-RU" dirty="0" err="1"/>
              <a:t>НоменклатураПродажи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СоставСтелажей.Комплектующая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Перечисление.ВидыНоменклатуры.Комплектующая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втТЧТовары.Номенклатура</a:t>
            </a:r>
            <a:endParaRPr lang="ru-RU" dirty="0"/>
          </a:p>
          <a:p>
            <a:r>
              <a:rPr lang="ru-RU" dirty="0"/>
              <a:t>		|		КОНЕЦ) КАК Номенклатура,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втТЧТовары.Количество</a:t>
            </a:r>
            <a:r>
              <a:rPr lang="ru-RU" dirty="0"/>
              <a:t> * </a:t>
            </a:r>
            <a:r>
              <a:rPr lang="ru-RU" dirty="0" err="1"/>
              <a:t>СоставСтелажей.Количество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Перечисление.ВидыНоменклатуры.Комплектующая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втТЧТовары.Количество</a:t>
            </a:r>
            <a:endParaRPr lang="ru-RU" dirty="0"/>
          </a:p>
          <a:p>
            <a:r>
              <a:rPr lang="ru-RU" dirty="0"/>
              <a:t>		|		КОНЕЦ)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РегистрСведений.СоставСтеллажей</a:t>
            </a:r>
            <a:r>
              <a:rPr lang="ru-RU" dirty="0"/>
              <a:t> КАК </a:t>
            </a:r>
            <a:r>
              <a:rPr lang="ru-RU" dirty="0" err="1"/>
              <a:t>СоставСтелажей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СоставСтелажей.Стеллаж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втКомплектующие.НоменклатураПродажи.Представление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ЕСТЬ NULL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втКомплектующие.Количество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РезультатПроверка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[2];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РезультатПроверка.Пустой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РезультатПроверка.Выбрать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определен состав </a:t>
            </a:r>
            <a:r>
              <a:rPr lang="ru-RU" dirty="0" err="1"/>
              <a:t>стелажа</a:t>
            </a:r>
            <a:r>
              <a:rPr lang="ru-RU" dirty="0"/>
              <a:t>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РезультатыЗапросов</a:t>
            </a:r>
            <a:r>
              <a:rPr lang="ru-RU" dirty="0"/>
              <a:t>[3];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-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КоличествоНехватки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СоставСтелажей.Стеллаж.Представление</a:t>
            </a:r>
            <a:r>
              <a:rPr lang="ru-RU" dirty="0"/>
              <a:t> КАК </a:t>
            </a:r>
            <a:r>
              <a:rPr lang="ru-RU" dirty="0" err="1"/>
              <a:t>СтеллажПредставление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&amp;Граница,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Т.Номенклатура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втКомплектующие</a:t>
            </a:r>
            <a:r>
              <a:rPr lang="ru-RU" dirty="0"/>
              <a:t> КАК Т))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РегистрСведений.СоставСтеллажей</a:t>
            </a:r>
            <a:r>
              <a:rPr lang="ru-RU" dirty="0"/>
              <a:t> КАК </a:t>
            </a:r>
            <a:r>
              <a:rPr lang="ru-RU" dirty="0" err="1"/>
              <a:t>СоставСтелажей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= </a:t>
            </a:r>
            <a:r>
              <a:rPr lang="ru-RU" dirty="0" err="1"/>
              <a:t>СоставСтелажей.Комплектующая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("Граница",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Выборка.СтеллажПредставление</a:t>
            </a:r>
            <a:r>
              <a:rPr lang="ru-RU" dirty="0"/>
              <a:t> = NULL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комплектующей %1 в количестве %2",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комплектующей %1 (входит в состав стеллажа %2)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Выборка.СтеллажПредставление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3435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ОстаткиНоменклатурыОстатки.Номенклатура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Номенклатура,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ОстаткиНоменклатурыОстатки.КоличествоОстаток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КоличествоОстаток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РегистрНакопления.ОстаткиНоменклатуры.Остатки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Номенклатура,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Склады.Ссылка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РегистрСведений.СоставСтеллажей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Справочник.Склады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Склады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ВЫРАЗИТЬ(ЕСТЬNULL(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втОстаткиДеталей.КоличествоОстаток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- 0.5, 0) КАК ЧИСЛО(10, 0))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втСтеллажи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ЛЕВОЕ СОЕДИНЕНИЕ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втОстаткиДеталей.Номенклатура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втОстаткиДеталей.Склад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МИНИМУМ(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втСтеллажи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СГРУППИРОВАТЬ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втСоставСтеллажей.Склад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ИМЕЮЩИЕ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МИНИМУМ(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&gt; 0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Стеллаж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ЗначенияХарактеристикСтеллажей.Значение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Страна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ЛЕВОЕ СОЕДИНЕНИЕ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РегистрСведений.ЗначенияХарактеристикСтеллажей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ЗначенияХарактеристикСтеллажей.Стеллаж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И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ЗначенияХарактеристикСтеллажей.Характеристика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ЗНАЧЕНИЕ(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ПланВидовХарактеристик.ХарактеристикиОбъектов.Страна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7376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ПриходнаяНакладнаяСписокНоменклатуры.СкладБУ</a:t>
            </a:r>
            <a:r>
              <a:rPr lang="ru-RU" dirty="0"/>
              <a:t> КАК </a:t>
            </a:r>
            <a:r>
              <a:rPr lang="ru-RU" dirty="0" err="1"/>
              <a:t>СкладБУ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ПриходнаяНакладнаяСписокНоменклатуры.СкладБУ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Выборка.СкладБУ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0560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БУ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Определение текущего метода списания себестоимости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</a:t>
            </a:r>
            <a:r>
              <a:rPr lang="ru-RU" dirty="0"/>
              <a:t> = </a:t>
            </a:r>
            <a:r>
              <a:rPr lang="ru-RU" dirty="0" err="1"/>
              <a:t>РегистрыСведений.УчетнаяПолитика.ПолучитьПоследнее</a:t>
            </a:r>
            <a:r>
              <a:rPr lang="ru-RU" dirty="0"/>
              <a:t>(</a:t>
            </a:r>
            <a:r>
              <a:rPr lang="ru-RU" dirty="0" err="1"/>
              <a:t>МоментВремени</a:t>
            </a:r>
            <a:r>
              <a:rPr lang="ru-RU" dirty="0"/>
              <a:t>()).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МетодСписания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учетная политика";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 (СТАРАЯ МЕТОДИКА ПРОВЕДЕНИЯ)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блокировки данных в регистре Управленческий по счету Товары и списку номенклатур табличной части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получения данных для формирования движений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ТекстЗапроса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УправленческийОстаткиПоПартиям.Субконто2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ВТ_ТабЧасть.Количество</a:t>
            </a:r>
            <a:r>
              <a:rPr lang="ru-RU" dirty="0"/>
              <a:t> КАК </a:t>
            </a:r>
            <a:r>
              <a:rPr lang="ru-RU" dirty="0" err="1"/>
              <a:t>КоличествоВДокументе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УправленческийОстаткиПоСкладамИПартиям.КоличествоОстаток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УправленческийОстаткиПоПартиям.КоличествоОстаток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КоличествоОстатокПоПартии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УправленческийОстаткиПоПартиям.СуммаОстаток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СуммаОстатокПоПартии</a:t>
            </a:r>
            <a:r>
              <a:rPr lang="ru-RU" dirty="0"/>
              <a:t>,</a:t>
            </a:r>
          </a:p>
          <a:p>
            <a:r>
              <a:rPr lang="ru-RU" dirty="0"/>
              <a:t>	|	ВЫРАЗИТЬ(УправленческийОстаткиПоПартиям.Субконто2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r>
              <a:rPr lang="ru-RU" dirty="0"/>
              <a:t> КАК </a:t>
            </a:r>
            <a:r>
              <a:rPr lang="ru-RU" dirty="0" err="1"/>
              <a:t>МоментВремениПартии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|				&amp;</a:t>
            </a:r>
            <a:r>
              <a:rPr lang="ru-RU" dirty="0" err="1"/>
              <a:t>СубконтоСкладыПартии</a:t>
            </a:r>
            <a:r>
              <a:rPr lang="ru-RU" dirty="0"/>
              <a:t>,</a:t>
            </a:r>
          </a:p>
          <a:p>
            <a:r>
              <a:rPr lang="ru-RU" dirty="0"/>
              <a:t>	|				Субконто1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ВТ_ТабЧасть.Номенклатура</a:t>
            </a:r>
            <a:endParaRPr lang="ru-RU" dirty="0"/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r>
              <a:rPr lang="ru-RU" dirty="0"/>
              <a:t>)</a:t>
            </a:r>
          </a:p>
          <a:p>
            <a:r>
              <a:rPr lang="ru-RU" dirty="0"/>
              <a:t>	|					И Субконто2 = &amp;Склад) КАК </a:t>
            </a:r>
            <a:r>
              <a:rPr lang="ru-RU" dirty="0" err="1"/>
              <a:t>УправленческийОстаткиПоСкладамИПартиям</a:t>
            </a:r>
            <a:endParaRPr lang="ru-RU" dirty="0"/>
          </a:p>
          <a:p>
            <a:r>
              <a:rPr lang="ru-RU" dirty="0"/>
              <a:t>	|			ВНУТРЕННЕЕ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|	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|					&amp;</a:t>
            </a:r>
            <a:r>
              <a:rPr lang="ru-RU" dirty="0" err="1"/>
              <a:t>СубконтоПартии</a:t>
            </a:r>
            <a:r>
              <a:rPr lang="ru-RU" dirty="0"/>
              <a:t>,</a:t>
            </a:r>
          </a:p>
          <a:p>
            <a:r>
              <a:rPr lang="ru-RU" dirty="0"/>
              <a:t>	|					Субконто1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ВТ_ТабЧасть.Номенклатура</a:t>
            </a:r>
            <a:endParaRPr lang="ru-RU" dirty="0"/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УправленческийОстаткиПоПартиям</a:t>
            </a:r>
            <a:endParaRPr lang="ru-RU" dirty="0"/>
          </a:p>
          <a:p>
            <a:r>
              <a:rPr lang="ru-RU" dirty="0"/>
              <a:t>	|			ПО УправленческийОстаткиПоСкладамИПартиям.Субконто1 = УправленческийОстаткиПоПартиям.Субконто1</a:t>
            </a:r>
          </a:p>
          <a:p>
            <a:r>
              <a:rPr lang="ru-RU" dirty="0"/>
              <a:t>	|				И УправленческийОстаткиПоСкладамИПартиям.Субконто3 = УправленческийОстаткиПоПартиям.Субконто2</a:t>
            </a:r>
          </a:p>
          <a:p>
            <a:r>
              <a:rPr lang="ru-RU" dirty="0"/>
              <a:t>	|		ПО </a:t>
            </a:r>
            <a:r>
              <a:rPr lang="ru-RU" dirty="0" err="1"/>
              <a:t>ВТ_ТабЧасть.Номенклатура</a:t>
            </a:r>
            <a:r>
              <a:rPr lang="ru-RU" dirty="0"/>
              <a:t> = УправленческийОстаткиПоСкладамИПартиям.Субконто1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МоментВремениПартии</a:t>
            </a:r>
            <a:r>
              <a:rPr lang="ru-RU" dirty="0"/>
              <a:t> УБЫВ</a:t>
            </a:r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</a:t>
            </a:r>
            <a:r>
              <a:rPr lang="ru-RU" dirty="0" err="1"/>
              <a:t>КоличествоВДокументе</a:t>
            </a:r>
            <a:r>
              <a:rPr lang="ru-RU" dirty="0"/>
              <a:t>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КоличествоОстатокНаСкладе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</a:t>
            </a:r>
            <a:r>
              <a:rPr lang="ru-RU" dirty="0"/>
              <a:t> = </a:t>
            </a:r>
            <a:r>
              <a:rPr lang="ru-RU" dirty="0" err="1"/>
              <a:t>Перечисления.МетодыСписания.ФИФО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ТекстЗапроса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ТекстЗапроса</a:t>
            </a:r>
            <a:r>
              <a:rPr lang="ru-RU" dirty="0"/>
              <a:t>, "УБЫВ", "");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ТекстЗапроса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 = Новый Массив(3);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[2] = 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СубконтоПартии</a:t>
            </a:r>
            <a:r>
              <a:rPr lang="ru-RU" dirty="0"/>
              <a:t> = Новый Массив(2);</a:t>
            </a:r>
          </a:p>
          <a:p>
            <a:r>
              <a:rPr lang="ru-RU" dirty="0"/>
              <a:t>	</a:t>
            </a:r>
            <a:r>
              <a:rPr lang="ru-RU" dirty="0" err="1"/>
              <a:t>СубконтоПартии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СубконтоПартии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СубконтоСкладыПартии</a:t>
            </a:r>
            <a:r>
              <a:rPr lang="ru-RU" dirty="0"/>
              <a:t>",</a:t>
            </a:r>
            <a:r>
              <a:rPr lang="ru-RU" dirty="0" err="1"/>
              <a:t>СубконтоСкладыПартии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СубконтоПартии</a:t>
            </a:r>
            <a:r>
              <a:rPr lang="ru-RU" dirty="0"/>
              <a:t>",</a:t>
            </a:r>
            <a:r>
              <a:rPr lang="ru-RU" dirty="0" err="1"/>
              <a:t>СубконтоПартии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результатов запроса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// Контроль наличия номенклатуры</a:t>
            </a:r>
          </a:p>
          <a:p>
            <a:r>
              <a:rPr lang="ru-RU" dirty="0"/>
              <a:t>		Превышение = </a:t>
            </a:r>
            <a:r>
              <a:rPr lang="ru-RU" dirty="0" err="1"/>
              <a:t>ВыборкаНоменклатура.КоличествоВДокументе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;</a:t>
            </a:r>
          </a:p>
          <a:p>
            <a:r>
              <a:rPr lang="ru-RU" dirty="0"/>
              <a:t>		Если Превышение &gt; 0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("Превышение остатка по номенклатуре %1 в количестве %2",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Превышение);						                      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 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Переменная для прерывания обхода партий после того как будет списано все количество из документа</a:t>
            </a:r>
          </a:p>
          <a:p>
            <a:r>
              <a:rPr lang="ru-RU" dirty="0"/>
              <a:t>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ВыборкаНоменклатура.КоличествоВДокументе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ОсталосьСписать</a:t>
            </a:r>
            <a:r>
              <a:rPr lang="ru-RU" dirty="0"/>
              <a:t> &lt;&gt; 0 Цикл</a:t>
            </a:r>
          </a:p>
          <a:p>
            <a:r>
              <a:rPr lang="ru-RU" dirty="0"/>
              <a:t>			// Проводка отражения списания товара</a:t>
            </a:r>
          </a:p>
          <a:p>
            <a:r>
              <a:rPr lang="ru-RU" dirty="0"/>
              <a:t>			Списываем = Мин (</a:t>
            </a:r>
            <a:r>
              <a:rPr lang="ru-RU" dirty="0" err="1"/>
              <a:t>ОсталосьСписать</a:t>
            </a:r>
            <a:r>
              <a:rPr lang="ru-RU" dirty="0"/>
              <a:t>,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Проводка.КоличествоКт</a:t>
            </a:r>
            <a:r>
              <a:rPr lang="ru-RU" dirty="0"/>
              <a:t> = Списываем;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Проводка.Сумма</a:t>
            </a:r>
            <a:r>
              <a:rPr lang="ru-RU" dirty="0"/>
              <a:t> = Списываем / </a:t>
            </a:r>
            <a:r>
              <a:rPr lang="ru-RU" dirty="0" err="1"/>
              <a:t>Выборка.КоличествоОстатокПоПартии</a:t>
            </a:r>
            <a:r>
              <a:rPr lang="ru-RU" dirty="0"/>
              <a:t> * </a:t>
            </a:r>
            <a:r>
              <a:rPr lang="ru-RU" dirty="0" err="1"/>
              <a:t>Выборка.СуммаОстатокПоПартии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 - Списываем;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Проводка отражения продажи товара</a:t>
            </a:r>
          </a:p>
          <a:p>
            <a:r>
              <a:rPr lang="ru-RU" dirty="0"/>
              <a:t>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   	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9415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Автомобиль)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Набор.Отбор.Автомобиль.Установить</a:t>
            </a:r>
            <a:r>
              <a:rPr lang="ru-RU" dirty="0"/>
              <a:t>(Автомобиль);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Запись.Автомобиль</a:t>
            </a:r>
            <a:r>
              <a:rPr lang="ru-RU" dirty="0"/>
              <a:t> = Автомобиль;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ДеньНедели</a:t>
            </a:r>
            <a:r>
              <a:rPr lang="ru-RU" dirty="0"/>
              <a:t>(Дат) &gt; 5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0;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9448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ОплатыПассажиров</a:t>
            </a:r>
            <a:r>
              <a:rPr lang="ru-RU" dirty="0"/>
              <a:t> 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Движения.ОплатыПассажиров.Записывать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Движения.ОплатыПассажиров.Добавить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17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&amp;Склад КАК Склад,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КАК Партия,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Движения.СебестоимостьТоваров.ДобавитьПриход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154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ПриЗаписи</a:t>
            </a:r>
            <a:r>
              <a:rPr lang="ru-RU" dirty="0"/>
              <a:t>(Отказ, Замещение)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ДОБАВИТЬКДАТЕ(КОНЕЦПЕРИОДА(</a:t>
            </a:r>
            <a:r>
              <a:rPr lang="ru-RU" dirty="0" err="1"/>
              <a:t>ОплатыПассажиров.Период</a:t>
            </a:r>
            <a:r>
              <a:rPr lang="ru-RU" dirty="0"/>
              <a:t>, МЕСЯЦ), СЕКУНДА, 1)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ПланВидовРасчета.ДополнительныеНачисления.Надбавка</a:t>
            </a:r>
            <a:r>
              <a:rPr lang="ru-RU" dirty="0"/>
              <a:t>)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РегистрНакопления.ОплатыПассажиров</a:t>
            </a:r>
            <a:r>
              <a:rPr lang="ru-RU" dirty="0"/>
              <a:t> КАК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втПараметрыРасчета</a:t>
            </a:r>
            <a:r>
              <a:rPr lang="ru-RU" dirty="0"/>
              <a:t> КАК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= </a:t>
            </a:r>
            <a:r>
              <a:rPr lang="ru-RU" dirty="0" err="1"/>
              <a:t>втПараметрыРасчета.Сотрудник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</a:t>
            </a:r>
            <a:r>
              <a:rPr lang="ru-RU" dirty="0" err="1"/>
              <a:t>втПараметрыРасчета.ПериодРегистрации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= </a:t>
            </a:r>
            <a:r>
              <a:rPr lang="ru-RU" dirty="0" err="1"/>
              <a:t>втПараметрыРасчета.ВидРасчета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РегистрРасчета.ДополнительныеНачисления.ПоСотруднику</a:t>
            </a:r>
            <a:r>
              <a:rPr lang="ru-RU" dirty="0"/>
              <a:t> КАК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ПоСотруднику.Сотрудник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= </a:t>
            </a:r>
            <a:r>
              <a:rPr lang="ru-RU" dirty="0" err="1"/>
              <a:t>ПоСотруднику.ОбъектПерерасчета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втНачисления.ВидРасчета</a:t>
            </a:r>
            <a:r>
              <a:rPr lang="ru-RU" dirty="0"/>
              <a:t> = </a:t>
            </a:r>
            <a:r>
              <a:rPr lang="ru-RU" dirty="0" err="1"/>
              <a:t>ПоСотруднику.ВидРасчета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</a:t>
            </a:r>
            <a:r>
              <a:rPr lang="ru-RU" dirty="0" err="1"/>
              <a:t>ЭтотОбъект.Отбор.Регистратор.Значение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РегистрыРасчета.ДополнительныеНачисления.Перерасчеты.ПоСотруднику.СоздатьНаборЗаписей();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НаборЗаписей.Отбор.ОбъектПерерасчета.Установить</a:t>
            </a:r>
            <a:r>
              <a:rPr lang="ru-RU" dirty="0"/>
              <a:t>(</a:t>
            </a:r>
            <a:r>
              <a:rPr lang="ru-RU" dirty="0" err="1"/>
              <a:t>Выборка.ОбъектПерерасчета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НоваяЗапись</a:t>
            </a:r>
            <a:r>
              <a:rPr lang="ru-RU" dirty="0"/>
              <a:t>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НоваяЗапись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(Ложь);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20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пустой!";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НачалоБазовогоПериода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-3);</a:t>
            </a:r>
          </a:p>
          <a:p>
            <a:r>
              <a:rPr lang="ru-RU" dirty="0"/>
              <a:t>	</a:t>
            </a:r>
            <a:r>
              <a:rPr lang="ru-RU" dirty="0" err="1"/>
              <a:t>КонецБазовогоПериода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ЕСТЬNULL(ОсновныеНачисленияДанныеГрафика.ДнейПятидневкиФактическийПериодДействия, 0) КАК </a:t>
            </a:r>
            <a:r>
              <a:rPr lang="ru-RU" dirty="0" err="1"/>
              <a:t>ДнейОтпуска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+ ЕСТЬNULL(</a:t>
            </a:r>
            <a:r>
              <a:rPr lang="ru-RU" dirty="0" err="1"/>
              <a:t>ОсновныеНачисленияБазаДополнительныеНачисления.РезультатБаза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РегистрРасчета.ОсновныеНачисления.БазаДополнительныеНачисления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ОсновныеНачисленияБазаДополнительныеНачисления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ОсновныеНачисленияБазаДополнительныеНачисления.НомерСтроки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);</a:t>
            </a:r>
          </a:p>
          <a:p>
            <a:r>
              <a:rPr lang="ru-RU" dirty="0"/>
              <a:t>    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   </a:t>
            </a:r>
            <a:r>
              <a:rPr lang="ru-RU" dirty="0" err="1"/>
              <a:t>Выборка.ДнейОтпуска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ДнейОтпуска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ОплатыПассажировОбороты.СуммаОборот</a:t>
            </a:r>
            <a:r>
              <a:rPr lang="ru-RU" dirty="0"/>
              <a:t>, 0) КАК </a:t>
            </a:r>
            <a:r>
              <a:rPr lang="ru-RU" dirty="0" err="1"/>
              <a:t>СуммаОплат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ПоказателиРасчетаЗарплатыСрезПоследних.ФиксированнаяСумма</a:t>
            </a:r>
            <a:r>
              <a:rPr lang="ru-RU" dirty="0"/>
              <a:t>, 0) КАК </a:t>
            </a:r>
            <a:r>
              <a:rPr lang="ru-RU" dirty="0" err="1"/>
              <a:t>ФиксированнаяСумма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ПоказателиРасчетаЗарплатыСрезПоследних.ПроцентНадбавки</a:t>
            </a:r>
            <a:r>
              <a:rPr lang="ru-RU" dirty="0"/>
              <a:t>, 0) КАК </a:t>
            </a:r>
            <a:r>
              <a:rPr lang="ru-RU" dirty="0" err="1"/>
              <a:t>ПроцентНадбавки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РегистрНакопления.ОплатыПассажиров.Обороты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ОплатыПассажировОбороты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ОплатыПассажировОбороты.Сотрудник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РегистрСведений.ПоказателиРасчетаЗарплаты.СрезПоследних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) КАК </a:t>
            </a:r>
            <a:r>
              <a:rPr lang="ru-RU" dirty="0" err="1"/>
              <a:t>ПоказателиРасчетаЗарплатыСрезПоследних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Выборка.ФиксированнаяСумма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ФиксированнаяСумма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Выборка.СуммаОплат</a:t>
            </a:r>
            <a:r>
              <a:rPr lang="ru-RU" dirty="0"/>
              <a:t> * </a:t>
            </a:r>
            <a:r>
              <a:rPr lang="ru-RU" dirty="0" err="1"/>
              <a:t>Выборка.ПроцентНадбавки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СуммаОплат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")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    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0900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параметров динамического списка, переданных из формы документа "Расходная накладная"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("Склад", </a:t>
            </a:r>
            <a:r>
              <a:rPr lang="ru-RU" dirty="0" err="1"/>
              <a:t>Параметры.Склад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("</a:t>
            </a:r>
            <a:r>
              <a:rPr lang="ru-RU" dirty="0" err="1"/>
              <a:t>ТипЦены</a:t>
            </a:r>
            <a:r>
              <a:rPr lang="ru-RU" dirty="0"/>
              <a:t>", </a:t>
            </a:r>
            <a:r>
              <a:rPr lang="ru-RU" dirty="0" err="1"/>
              <a:t>Параметры.ТипЦены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СписокВыборЗначения</a:t>
            </a:r>
            <a:r>
              <a:rPr lang="ru-RU" dirty="0"/>
              <a:t>(Элемент, Значение,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Передача параметра структуры с данными в форму документа "Расходная накладная"</a:t>
            </a:r>
          </a:p>
          <a:p>
            <a:r>
              <a:rPr lang="ru-RU" dirty="0"/>
              <a:t>	</a:t>
            </a:r>
            <a:r>
              <a:rPr lang="ru-RU" dirty="0" err="1"/>
              <a:t>ТекущаяСтрока</a:t>
            </a:r>
            <a:r>
              <a:rPr lang="ru-RU" dirty="0"/>
              <a:t> = </a:t>
            </a:r>
            <a:r>
              <a:rPr lang="ru-RU" dirty="0" err="1"/>
              <a:t>Элемент.ТекущиеДанные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СтруктураДанных</a:t>
            </a:r>
            <a:r>
              <a:rPr lang="ru-RU" dirty="0"/>
              <a:t> = Новый Структура();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СтруктураДанных.Вставить</a:t>
            </a:r>
            <a:r>
              <a:rPr lang="ru-RU" dirty="0"/>
              <a:t>("Номенклатура", Значение);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СтруктураДанных.Вставить</a:t>
            </a:r>
            <a:r>
              <a:rPr lang="ru-RU" dirty="0"/>
              <a:t>("Цена", </a:t>
            </a:r>
            <a:r>
              <a:rPr lang="ru-RU" dirty="0" err="1"/>
              <a:t>ТекущаяСтрока.Цена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ОповеститьОВыборе</a:t>
            </a:r>
            <a:r>
              <a:rPr lang="ru-RU" dirty="0"/>
              <a:t>(</a:t>
            </a:r>
            <a:r>
              <a:rPr lang="ru-RU" dirty="0" err="1"/>
              <a:t>СтруктураДанных</a:t>
            </a:r>
            <a:r>
              <a:rPr lang="ru-RU" dirty="0"/>
              <a:t>); // Приведет к вызову процедуры </a:t>
            </a:r>
            <a:r>
              <a:rPr lang="ru-RU" dirty="0" err="1"/>
              <a:t>ОбработкаВыбора</a:t>
            </a:r>
            <a:r>
              <a:rPr lang="ru-RU" dirty="0"/>
              <a:t> для таблицы </a:t>
            </a:r>
            <a:r>
              <a:rPr lang="ru-RU" dirty="0" err="1"/>
              <a:t>СписокНоменклатуры</a:t>
            </a:r>
            <a:r>
              <a:rPr lang="ru-RU" dirty="0"/>
              <a:t> вызвавшей формы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45636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СписокНоменклатурыНоменклатураНачалоВыбора</a:t>
            </a:r>
            <a:r>
              <a:rPr lang="ru-RU" dirty="0"/>
              <a:t>(Элемент, </a:t>
            </a:r>
            <a:r>
              <a:rPr lang="ru-RU" dirty="0" err="1"/>
              <a:t>ДанныеВыбора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дополнительной формы выбора номенклатуры, через параметры передаются Склад и Тип цены из документа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ПараметрыФормы.Вставить</a:t>
            </a:r>
            <a:r>
              <a:rPr lang="ru-RU" dirty="0"/>
              <a:t>("Склад", </a:t>
            </a:r>
            <a:r>
              <a:rPr lang="ru-RU" dirty="0" err="1"/>
              <a:t>Объект.Склад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ПараметрыФормы.Вставить</a:t>
            </a:r>
            <a:r>
              <a:rPr lang="ru-RU" dirty="0"/>
              <a:t>("</a:t>
            </a:r>
            <a:r>
              <a:rPr lang="ru-RU" dirty="0" err="1"/>
              <a:t>ТипЦены</a:t>
            </a:r>
            <a:r>
              <a:rPr lang="ru-RU" dirty="0"/>
              <a:t>", </a:t>
            </a:r>
            <a:r>
              <a:rPr lang="ru-RU" dirty="0" err="1"/>
              <a:t>Объект.ТипЦены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Справочник.Номенклатура.Форма.ФормаВыбораРасширенная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 </a:t>
            </a:r>
            <a:r>
              <a:rPr lang="ru-RU" dirty="0" err="1"/>
              <a:t>Элементы.СписокНоменклатуры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СписокНоменклатурыОбработкаВыбора</a:t>
            </a:r>
            <a:r>
              <a:rPr lang="ru-RU" dirty="0"/>
              <a:t>(Элемент, </a:t>
            </a:r>
            <a:r>
              <a:rPr lang="ru-RU" dirty="0" err="1"/>
              <a:t>ВыбранноеЗначение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Обработка выбранной в дополнительной форме номенклатуры (перенос номенклатуры и цены)</a:t>
            </a:r>
          </a:p>
          <a:p>
            <a:r>
              <a:rPr lang="ru-RU" dirty="0"/>
              <a:t>	</a:t>
            </a:r>
            <a:r>
              <a:rPr lang="ru-RU" dirty="0" err="1"/>
              <a:t>ТекущаяСтрока</a:t>
            </a:r>
            <a:r>
              <a:rPr lang="ru-RU" dirty="0"/>
              <a:t> = </a:t>
            </a:r>
            <a:r>
              <a:rPr lang="ru-RU" dirty="0" err="1"/>
              <a:t>Элемент.ТекущиеДанные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ТекущаяСтрока</a:t>
            </a:r>
            <a:r>
              <a:rPr lang="ru-RU" dirty="0"/>
              <a:t>, </a:t>
            </a:r>
            <a:r>
              <a:rPr lang="ru-RU" dirty="0" err="1"/>
              <a:t>ВыбранноеЗначение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ОбработкаТабличнойЧасти.РассчитатьСуммуВСтроке</a:t>
            </a:r>
            <a:r>
              <a:rPr lang="ru-RU" dirty="0"/>
              <a:t>(</a:t>
            </a:r>
            <a:r>
              <a:rPr lang="ru-RU" dirty="0" err="1"/>
              <a:t>ТекущаяСтрока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73177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</a:t>
            </a:r>
            <a:r>
              <a:rPr lang="ru-RU" dirty="0" err="1"/>
              <a:t>рс</a:t>
            </a:r>
            <a:r>
              <a:rPr lang="ru-RU" dirty="0"/>
              <a:t> Учетная Политика,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Партия | Количество, </a:t>
            </a:r>
            <a:r>
              <a:rPr lang="ru-RU" dirty="0" err="1"/>
              <a:t>СебестоимостьВРублях</a:t>
            </a:r>
            <a:r>
              <a:rPr lang="ru-RU" dirty="0"/>
              <a:t>, </a:t>
            </a:r>
            <a:r>
              <a:rPr lang="ru-RU" dirty="0" err="1"/>
              <a:t>СебестоимостьВДолларах</a:t>
            </a:r>
            <a:r>
              <a:rPr lang="ru-RU" dirty="0"/>
              <a:t>), </a:t>
            </a:r>
            <a:r>
              <a:rPr lang="ru-RU" dirty="0" err="1"/>
              <a:t>рн</a:t>
            </a:r>
            <a:r>
              <a:rPr lang="ru-RU" dirty="0"/>
              <a:t> Продажи оборотный (Номенклатура | Количество, </a:t>
            </a:r>
            <a:r>
              <a:rPr lang="ru-RU" dirty="0" err="1"/>
              <a:t>СебестоимостьВРублях</a:t>
            </a:r>
            <a:r>
              <a:rPr lang="ru-RU" dirty="0"/>
              <a:t>, </a:t>
            </a:r>
            <a:r>
              <a:rPr lang="ru-RU" dirty="0" err="1"/>
              <a:t>СебестоимостьВДолларах</a:t>
            </a:r>
            <a:r>
              <a:rPr lang="ru-RU" dirty="0"/>
              <a:t>, </a:t>
            </a:r>
            <a:r>
              <a:rPr lang="ru-RU" dirty="0" err="1"/>
              <a:t>СуммаВРублях</a:t>
            </a:r>
            <a:r>
              <a:rPr lang="ru-RU" dirty="0"/>
              <a:t>, </a:t>
            </a:r>
            <a:r>
              <a:rPr lang="ru-RU" dirty="0" err="1"/>
              <a:t>СуммаВДолларах</a:t>
            </a:r>
            <a:r>
              <a:rPr lang="ru-RU" dirty="0"/>
              <a:t>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запросом, заполнить движения </a:t>
            </a:r>
          </a:p>
          <a:p>
            <a:r>
              <a:rPr lang="ru-RU" dirty="0"/>
              <a:t>Код расходной: получить метод списания себестоимости, очистить движения, возвести флаги,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номенклатуре, выполнить запрос (</a:t>
            </a:r>
            <a:r>
              <a:rPr lang="ru-RU" dirty="0" err="1"/>
              <a:t>схлопнутую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левым соединением с </a:t>
            </a:r>
            <a:r>
              <a:rPr lang="ru-RU" dirty="0" err="1"/>
              <a:t>ОстаткиНоменклатуры</a:t>
            </a:r>
            <a:r>
              <a:rPr lang="ru-RU" dirty="0"/>
              <a:t>, упорядочить по моменту времени партии и итоги по номенклатуре), изменить порядок в запросе в зависимости от метода списания, в верхней выборке инициализировать </a:t>
            </a:r>
            <a:r>
              <a:rPr lang="ru-RU" dirty="0" err="1"/>
              <a:t>СебестоимостьВРубляхИтого</a:t>
            </a:r>
            <a:r>
              <a:rPr lang="ru-RU" dirty="0"/>
              <a:t> И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, проверить остатки, заполнить переменную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себестоимость, заполняем движение и уменьшаем </a:t>
            </a:r>
            <a:r>
              <a:rPr lang="ru-RU" dirty="0" err="1"/>
              <a:t>КоличествоСписать,а</a:t>
            </a:r>
            <a:r>
              <a:rPr lang="ru-RU" dirty="0"/>
              <a:t> затем в верхней выборке делаем движения в продажи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Продажи Обороты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Договоры (Владелец - Контрагенты), Субконто 3 (Договоры, Накладные, Покупатели), признак учета Валютный для ресурса </a:t>
            </a:r>
            <a:r>
              <a:rPr lang="ru-RU" dirty="0" err="1"/>
              <a:t>СуммаВЕвро</a:t>
            </a:r>
            <a:r>
              <a:rPr lang="ru-RU" dirty="0"/>
              <a:t> </a:t>
            </a:r>
            <a:r>
              <a:rPr lang="ru-RU" dirty="0" err="1"/>
              <a:t>рб</a:t>
            </a:r>
            <a:r>
              <a:rPr lang="ru-RU" dirty="0"/>
              <a:t>, счет Покупатели (Валютный | Покупатели, Договоры, Накладные), документ Приход Денег</a:t>
            </a:r>
          </a:p>
          <a:p>
            <a:r>
              <a:rPr lang="ru-RU" dirty="0"/>
              <a:t>Код расходной: возвести флаг, сделать движение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endParaRPr lang="ru-RU" dirty="0"/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Контрагенту, сделать запрос (</a:t>
            </a:r>
            <a:r>
              <a:rPr lang="ru-RU" dirty="0" err="1"/>
              <a:t>рб</a:t>
            </a:r>
            <a:r>
              <a:rPr lang="ru-RU" dirty="0"/>
              <a:t> Управленческий Остатки по счету товары и контрагенту, упорядочить по дате окончания договора и моменту времени накладной, итоги общие), если результат пустой - нет задолженности, в верхней выборке проверяем попытку переплатить, инициализируем сумму к погашению, в нижней выборке берем минимальную сумму, делаем движение </a:t>
            </a:r>
            <a:r>
              <a:rPr lang="ru-RU" dirty="0" err="1"/>
              <a:t>дт</a:t>
            </a:r>
            <a:r>
              <a:rPr lang="ru-RU" dirty="0"/>
              <a:t> Касса - </a:t>
            </a:r>
            <a:r>
              <a:rPr lang="ru-RU" dirty="0" err="1"/>
              <a:t>кт</a:t>
            </a:r>
            <a:r>
              <a:rPr lang="ru-RU" dirty="0"/>
              <a:t> Покупатели и уменьшаем </a:t>
            </a:r>
            <a:r>
              <a:rPr lang="ru-RU" dirty="0" err="1"/>
              <a:t>СуммаКПогашению</a:t>
            </a:r>
            <a:endParaRPr lang="ru-RU" dirty="0"/>
          </a:p>
          <a:p>
            <a:r>
              <a:rPr lang="ru-RU" dirty="0"/>
              <a:t>Отчет: Управленческий Обороты (счет - покупатели, </a:t>
            </a:r>
            <a:r>
              <a:rPr lang="ru-RU" dirty="0" err="1"/>
              <a:t>кор</a:t>
            </a:r>
            <a:r>
              <a:rPr lang="ru-RU" dirty="0"/>
              <a:t> счет - касса и </a:t>
            </a:r>
            <a:r>
              <a:rPr lang="ru-RU" dirty="0" err="1"/>
              <a:t>прибылиубытки</a:t>
            </a:r>
            <a:r>
              <a:rPr lang="ru-RU" dirty="0"/>
              <a:t>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 (предопределенный - пятидневка), виды времени (предопределенные - явка, командировка), табель, </a:t>
            </a:r>
            <a:r>
              <a:rPr lang="ru-RU" dirty="0" err="1"/>
              <a:t>рн</a:t>
            </a:r>
            <a:r>
              <a:rPr lang="ru-RU" dirty="0"/>
              <a:t> Данные табеля оборотный (Сотрудник, Подразделение, </a:t>
            </a:r>
            <a:r>
              <a:rPr lang="ru-RU" dirty="0" err="1"/>
              <a:t>ВидВремени</a:t>
            </a:r>
            <a:r>
              <a:rPr lang="ru-RU" dirty="0"/>
              <a:t> | Часов), </a:t>
            </a:r>
            <a:r>
              <a:rPr lang="ru-RU" dirty="0" err="1"/>
              <a:t>рс</a:t>
            </a:r>
            <a:r>
              <a:rPr lang="ru-RU" dirty="0"/>
              <a:t> Графики работ (</a:t>
            </a:r>
            <a:r>
              <a:rPr lang="ru-RU" dirty="0" err="1"/>
              <a:t>ГрафикРабот</a:t>
            </a:r>
            <a:r>
              <a:rPr lang="ru-RU" dirty="0"/>
              <a:t>, Дата | Значение), план видов расчета Основные Начисления есть период, есть база (командировка (базовые - командировка, оклад), оклад),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(Сотрудник, Подразделение | Результат | </a:t>
            </a:r>
            <a:r>
              <a:rPr lang="ru-RU" dirty="0" err="1"/>
              <a:t>ГрафикРаботы</a:t>
            </a:r>
            <a:r>
              <a:rPr lang="ru-RU" dirty="0"/>
              <a:t>)</a:t>
            </a:r>
          </a:p>
          <a:p>
            <a:r>
              <a:rPr lang="ru-RU" dirty="0"/>
              <a:t>Код табеля: инициализируем период регистрации, возводим флаг, получаем запросом данные из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</a:t>
            </a:r>
            <a:r>
              <a:rPr lang="ru-RU" dirty="0"/>
              <a:t> по периоду между </a:t>
            </a:r>
            <a:r>
              <a:rPr lang="ru-RU" dirty="0" err="1"/>
              <a:t>ПериодРегистрации</a:t>
            </a:r>
            <a:r>
              <a:rPr lang="ru-RU" dirty="0"/>
              <a:t> и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 и Графику работы Пятидневка, проходим по </a:t>
            </a:r>
            <a:r>
              <a:rPr lang="ru-RU" dirty="0" err="1"/>
              <a:t>тч</a:t>
            </a:r>
            <a:r>
              <a:rPr lang="ru-RU" dirty="0"/>
              <a:t> документа, получаем последний день месяца и проходимся по каждому дню месяца получаем реквизит, если ячейка заполнена то инициализируем 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- 1)*24*3600, если в ячейке К тогда это командировка данные из выборки иначе данные из ячейки, заполняем движения</a:t>
            </a:r>
          </a:p>
          <a:p>
            <a:r>
              <a:rPr lang="ru-RU" dirty="0"/>
              <a:t>Код начисления: инициализируем период регистрации и базовые периоды, возводим флаг, проходим по </a:t>
            </a:r>
            <a:r>
              <a:rPr lang="ru-RU" dirty="0" err="1"/>
              <a:t>тч</a:t>
            </a:r>
            <a:r>
              <a:rPr lang="ru-RU" dirty="0"/>
              <a:t> и заполняем движения, записываем движения, выполняем запрос (Основные начисления данные графика в вт1, вт1 левым соединением с </a:t>
            </a:r>
            <a:r>
              <a:rPr lang="ru-RU" dirty="0" err="1"/>
              <a:t>рн</a:t>
            </a:r>
            <a:r>
              <a:rPr lang="ru-RU" dirty="0"/>
              <a:t> Данные табеля по Подразделению периоду и виду времени явка сгруппировать по </a:t>
            </a:r>
            <a:r>
              <a:rPr lang="ru-RU" dirty="0" err="1"/>
              <a:t>номерустроки</a:t>
            </a:r>
            <a:r>
              <a:rPr lang="ru-RU" dirty="0"/>
              <a:t> поместить в вт2, вт1 с данные табеля левым соединением с </a:t>
            </a:r>
            <a:r>
              <a:rPr lang="ru-RU" dirty="0" err="1"/>
              <a:t>рн</a:t>
            </a:r>
            <a:r>
              <a:rPr lang="ru-RU" dirty="0"/>
              <a:t> Данные табеля по Подразделению периоду и виду времени Командировка сгруппировать по </a:t>
            </a:r>
            <a:r>
              <a:rPr lang="ru-RU" dirty="0" err="1"/>
              <a:t>номерустроки</a:t>
            </a:r>
            <a:r>
              <a:rPr lang="ru-RU" dirty="0"/>
              <a:t> поместить в вт3, итоговый пакет запроса - вт1 левое соединение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подразделению, вт1 левое соединение с вт2 по </a:t>
            </a:r>
            <a:r>
              <a:rPr lang="ru-RU" dirty="0" err="1"/>
              <a:t>НомеруСтроки</a:t>
            </a:r>
            <a:r>
              <a:rPr lang="ru-RU" dirty="0"/>
              <a:t>, вт1 левое соединение с вт3 по </a:t>
            </a:r>
            <a:r>
              <a:rPr lang="ru-RU" dirty="0" err="1"/>
              <a:t>НомеруСтроки</a:t>
            </a:r>
            <a:r>
              <a:rPr lang="ru-RU" dirty="0"/>
              <a:t>, вт1 левое соединение с базой по номеру строки), проходим по таблице движений, ищем в выборке по номеру строки, считаем результат в зависимости от вида расчета и заполняем движения, в конце записываем без пересчета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форма подбора в справочнике Номенклатура</a:t>
            </a:r>
          </a:p>
          <a:p>
            <a:r>
              <a:rPr lang="ru-RU" dirty="0"/>
              <a:t>Код формы подбора: </a:t>
            </a:r>
            <a:r>
              <a:rPr lang="ru-RU" dirty="0" err="1"/>
              <a:t>СписокВыборЗначения</a:t>
            </a:r>
            <a:r>
              <a:rPr lang="ru-RU" dirty="0"/>
              <a:t>(отключаем стандартную обработку и выполняем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), </a:t>
            </a:r>
            <a:r>
              <a:rPr lang="ru-RU" dirty="0" err="1"/>
              <a:t>ОтобранныеТоварыПеретаскивание</a:t>
            </a:r>
            <a:r>
              <a:rPr lang="ru-RU" dirty="0"/>
              <a:t>(В цикле для каждого из </a:t>
            </a:r>
            <a:r>
              <a:rPr lang="ru-RU" dirty="0" err="1"/>
              <a:t>ПараметрыПеретаскивания.Значение</a:t>
            </a:r>
            <a:r>
              <a:rPr lang="ru-RU" dirty="0"/>
              <a:t> выполняем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),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(проверяем на группу, если строки с номенклатурой есть увеличиваем количество на 1, иначе добавляем строку), </a:t>
            </a:r>
            <a:r>
              <a:rPr lang="ru-RU" dirty="0" err="1"/>
              <a:t>ЗавершитьПодбор</a:t>
            </a:r>
            <a:r>
              <a:rPr lang="ru-RU" dirty="0"/>
              <a:t>(Помещаем во временное хранилище </a:t>
            </a:r>
            <a:r>
              <a:rPr lang="ru-RU" dirty="0" err="1"/>
              <a:t>тз</a:t>
            </a:r>
            <a:r>
              <a:rPr lang="ru-RU" dirty="0"/>
              <a:t> и оповещаем о выборе)</a:t>
            </a:r>
          </a:p>
          <a:p>
            <a:r>
              <a:rPr lang="ru-RU" dirty="0"/>
              <a:t>Код формы расходной: </a:t>
            </a:r>
            <a:r>
              <a:rPr lang="ru-RU" dirty="0" err="1"/>
              <a:t>ПодборТовара</a:t>
            </a:r>
            <a:r>
              <a:rPr lang="ru-RU" dirty="0"/>
              <a:t>(открыть форму подбора с владельцем </a:t>
            </a:r>
            <a:r>
              <a:rPr lang="ru-RU" dirty="0" err="1"/>
              <a:t>списокноменклатуры</a:t>
            </a:r>
            <a:r>
              <a:rPr lang="ru-RU" dirty="0"/>
              <a:t>), </a:t>
            </a:r>
            <a:r>
              <a:rPr lang="ru-RU" dirty="0" err="1"/>
              <a:t>СписокНоменклатурыОбработкаВыбора</a:t>
            </a:r>
            <a:r>
              <a:rPr lang="ru-RU" dirty="0"/>
              <a:t>(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), 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(Получить по Адресу и загрузить)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67571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4191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 / </a:t>
            </a:r>
            <a:r>
              <a:rPr lang="ru-RU" dirty="0" err="1"/>
              <a:t>КурсДоллара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87832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ОстаткиНоменклатурыОстатки.СебестоимостьВРубляхОстаток</a:t>
            </a:r>
            <a:r>
              <a:rPr lang="ru-RU" dirty="0"/>
              <a:t>, 0) КАК </a:t>
            </a:r>
            <a:r>
              <a:rPr lang="ru-RU" dirty="0" err="1"/>
              <a:t>СебестоимостьВРубляхОстаток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ОстаткиНоменклатурыОстатки.СебестоимостьВДолларахОстаток</a:t>
            </a:r>
            <a:r>
              <a:rPr lang="ru-RU" dirty="0"/>
              <a:t>, 0) КАК </a:t>
            </a:r>
            <a:r>
              <a:rPr lang="ru-RU" dirty="0" err="1"/>
              <a:t>СебестоимостьВДолларахОстаток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СуммаВРублях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	ГДЕ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ОстаткиНоменклатурыОстатки.Партия.МоментВремени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|	МАКСИМУМ(</a:t>
            </a:r>
            <a:r>
              <a:rPr lang="ru-RU" dirty="0" err="1"/>
              <a:t>ВидНоменклатуры</a:t>
            </a:r>
            <a:r>
              <a:rPr lang="ru-RU" dirty="0"/>
              <a:t>),</a:t>
            </a:r>
          </a:p>
          <a:p>
            <a:r>
              <a:rPr lang="ru-RU" dirty="0"/>
              <a:t>	|	МАКСИМУМ(Сумма)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",</a:t>
            </a:r>
          </a:p>
          <a:p>
            <a:r>
              <a:rPr lang="ru-RU" dirty="0"/>
              <a:t>		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СебестоимостьВРубляхИтого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= 0;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СебестоимостьВРублях</a:t>
            </a:r>
            <a:r>
              <a:rPr lang="ru-RU" dirty="0"/>
              <a:t> = </a:t>
            </a:r>
            <a:r>
              <a:rPr lang="ru-RU" dirty="0" err="1"/>
              <a:t>ВыборкаДетальныеЗаписи.СебестоимостьВРубляхОстаток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СебестоимостьВДолларах</a:t>
            </a:r>
            <a:r>
              <a:rPr lang="ru-RU" dirty="0"/>
              <a:t> = </a:t>
            </a:r>
            <a:r>
              <a:rPr lang="ru-RU" dirty="0" err="1"/>
              <a:t>ВыборкаДетальныеЗаписи.СебестоимостьВДолларахОстаток</a:t>
            </a:r>
            <a:r>
              <a:rPr lang="ru-RU" dirty="0"/>
              <a:t>;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СебестоимостьВРублях</a:t>
            </a:r>
            <a:r>
              <a:rPr lang="ru-RU" dirty="0"/>
              <a:t> = Количество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ВыборкаДетальныеЗаписи.СебестоимостьВРубляхОстаток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СебестоимостьВДолларах</a:t>
            </a:r>
            <a:r>
              <a:rPr lang="ru-RU" dirty="0"/>
              <a:t> = Количество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ВыборкаДетальныеЗаписи.СебестоимостьВДолларахОстаток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СебестоимостьВРублях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СебестоимостьВДолларах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СебестоимостьВРубляхИтого</a:t>
            </a:r>
            <a:r>
              <a:rPr lang="ru-RU" dirty="0"/>
              <a:t> = </a:t>
            </a:r>
            <a:r>
              <a:rPr lang="ru-RU" dirty="0" err="1"/>
              <a:t>СебестоимостьВРубляхИтого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=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СебестоимостьВРубляхИтого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Движение.СуммаВДолларах</a:t>
            </a:r>
            <a:r>
              <a:rPr lang="ru-RU" dirty="0"/>
              <a:t> = </a:t>
            </a:r>
            <a:r>
              <a:rPr lang="ru-RU" dirty="0" err="1"/>
              <a:t>Движение.СуммаВРублях</a:t>
            </a:r>
            <a:r>
              <a:rPr lang="ru-RU" dirty="0"/>
              <a:t> / </a:t>
            </a:r>
            <a:r>
              <a:rPr lang="ru-RU" dirty="0" err="1"/>
              <a:t>КурсДоллара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33692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 = Ссылка;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Движение.СуммаВЕвроДт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8499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УправленческийОстатки.Субконто3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Документ.РасходнаяНакладная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задолженности по контрагенту";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оформить переплату (долг клиента составляет всего " +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= </a:t>
            </a:r>
            <a:r>
              <a:rPr lang="ru-RU" dirty="0" err="1"/>
              <a:t>Выборка.Накладная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Движение.СуммаВЕвроКт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620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</a:t>
            </a:r>
            <a:r>
              <a:rPr lang="ru-RU" dirty="0" err="1"/>
              <a:t>региср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ГраницаМоментаВремени</a:t>
            </a:r>
            <a:r>
              <a:rPr lang="ru-RU" dirty="0"/>
              <a:t>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ГраницаМоментаВремени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 " в количестве " + (-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//регистр </a:t>
            </a:r>
            <a:r>
              <a:rPr lang="ru-RU" dirty="0" err="1"/>
              <a:t>СебестоимостьТоваров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РегистрНакопления.СебестоимостьТоваров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РегистрНакопления.СебестоимостьТоваров.Остатки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СебестоимостьТоваровОстатки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СебестоимостьТоваровОстатки.Номенклатура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",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 + " в количестве " + (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КоличествоСписать,ВыборкаДетальныеЗаписи.КоличествоОстаток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    Если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"Обнаружен нулевой остаток по партии " + 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Движения.СебестоимостьТоваров.ДобавитьРасход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1485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ГрафикиРаботы.Дата</a:t>
            </a:r>
            <a:r>
              <a:rPr lang="ru-RU" dirty="0"/>
              <a:t> КАК Дата,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ГрафикиРаботы.Значение</a:t>
            </a:r>
            <a:r>
              <a:rPr lang="ru-RU" dirty="0"/>
              <a:t> КАК Значение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= &amp;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</a:t>
            </a:r>
            <a:r>
              <a:rPr lang="ru-RU" dirty="0"/>
              <a:t> И &amp;</a:t>
            </a:r>
            <a:r>
              <a:rPr lang="ru-RU" dirty="0" err="1"/>
              <a:t>КонецПериода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ГрафикРаботы</a:t>
            </a:r>
            <a:r>
              <a:rPr lang="ru-RU" dirty="0"/>
              <a:t>", </a:t>
            </a:r>
            <a:r>
              <a:rPr lang="ru-RU" dirty="0" err="1"/>
              <a:t>Справочники.ГрафикиРаботы.Пятидневка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ДанныеТабеля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ПоследнийДеньМесяца</a:t>
            </a:r>
            <a:r>
              <a:rPr lang="ru-RU" dirty="0"/>
              <a:t> = День(</a:t>
            </a:r>
            <a:r>
              <a:rPr lang="ru-RU" dirty="0" err="1"/>
              <a:t>КонецМесяца</a:t>
            </a:r>
            <a:r>
              <a:rPr lang="ru-RU" dirty="0"/>
              <a:t>(Дата));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Для </a:t>
            </a:r>
            <a:r>
              <a:rPr lang="ru-RU" dirty="0" err="1"/>
              <a:t>НомерДня</a:t>
            </a:r>
            <a:r>
              <a:rPr lang="ru-RU" dirty="0"/>
              <a:t> = 1 По </a:t>
            </a:r>
            <a:r>
              <a:rPr lang="ru-RU" dirty="0" err="1"/>
              <a:t>ПоследнийДеньМесяца</a:t>
            </a:r>
            <a:r>
              <a:rPr lang="ru-RU" dirty="0"/>
              <a:t>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ЗначениеЯчейки</a:t>
            </a:r>
            <a:r>
              <a:rPr lang="ru-RU" dirty="0"/>
              <a:t> = </a:t>
            </a:r>
            <a:r>
              <a:rPr lang="ru-RU" dirty="0" err="1"/>
              <a:t>ВРег</a:t>
            </a:r>
            <a:r>
              <a:rPr lang="ru-RU" dirty="0"/>
              <a:t>(</a:t>
            </a:r>
            <a:r>
              <a:rPr lang="ru-RU" dirty="0" err="1"/>
              <a:t>СокрЛП</a:t>
            </a:r>
            <a:r>
              <a:rPr lang="ru-RU" dirty="0"/>
              <a:t>(Строка["День" + </a:t>
            </a:r>
            <a:r>
              <a:rPr lang="ru-RU" dirty="0" err="1"/>
              <a:t>НомерДня</a:t>
            </a:r>
            <a:r>
              <a:rPr lang="ru-RU" dirty="0"/>
              <a:t>]));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ЗначениеЯчейки</a:t>
            </a:r>
            <a:r>
              <a:rPr lang="ru-RU" dirty="0"/>
              <a:t> &lt;&gt; ""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Попытка</a:t>
            </a:r>
          </a:p>
          <a:p>
            <a:r>
              <a:rPr lang="ru-RU" dirty="0"/>
              <a:t>					Если </a:t>
            </a:r>
            <a:r>
              <a:rPr lang="ru-RU" dirty="0" err="1"/>
              <a:t>ЗначениеЯчейки</a:t>
            </a:r>
            <a:r>
              <a:rPr lang="ru-RU" dirty="0"/>
              <a:t> = "К" Тогда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Справочники.ВидыВремени.Командировка</a:t>
            </a:r>
            <a:r>
              <a:rPr lang="ru-RU" dirty="0"/>
              <a:t>;	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(Период, "Дата") Тогда</a:t>
            </a:r>
          </a:p>
          <a:p>
            <a:r>
              <a:rPr lang="ru-RU" dirty="0"/>
              <a:t>							Часов = </a:t>
            </a:r>
            <a:r>
              <a:rPr lang="ru-RU" dirty="0" err="1"/>
              <a:t>Выборка.Значение</a:t>
            </a:r>
            <a:r>
              <a:rPr lang="ru-RU" dirty="0"/>
              <a:t>;							</a:t>
            </a:r>
          </a:p>
          <a:p>
            <a:r>
              <a:rPr lang="ru-RU" dirty="0"/>
              <a:t>						Иначе</a:t>
            </a:r>
          </a:p>
          <a:p>
            <a:r>
              <a:rPr lang="ru-RU" dirty="0"/>
              <a:t>							Часов = 0;</a:t>
            </a:r>
          </a:p>
          <a:p>
            <a:r>
              <a:rPr lang="ru-RU" dirty="0"/>
              <a:t>	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//Часов = Число(Лев(</a:t>
            </a:r>
            <a:r>
              <a:rPr lang="ru-RU" dirty="0" err="1"/>
              <a:t>ЗначениеЯчейки</a:t>
            </a:r>
            <a:r>
              <a:rPr lang="ru-RU" dirty="0"/>
              <a:t>, </a:t>
            </a:r>
            <a:r>
              <a:rPr lang="ru-RU" dirty="0" err="1"/>
              <a:t>СтрДлина</a:t>
            </a:r>
            <a:r>
              <a:rPr lang="ru-RU" dirty="0"/>
              <a:t>(</a:t>
            </a:r>
            <a:r>
              <a:rPr lang="ru-RU" dirty="0" err="1"/>
              <a:t>ЗначениеЯчейки</a:t>
            </a:r>
            <a:r>
              <a:rPr lang="ru-RU" dirty="0"/>
              <a:t>) - 1));</a:t>
            </a:r>
          </a:p>
          <a:p>
            <a:r>
              <a:rPr lang="ru-RU" dirty="0"/>
              <a:t>					Иначе	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Справочники.ВидыВремени.Явка</a:t>
            </a:r>
            <a:r>
              <a:rPr lang="ru-RU" dirty="0"/>
              <a:t>;</a:t>
            </a:r>
          </a:p>
          <a:p>
            <a:r>
              <a:rPr lang="ru-RU" dirty="0"/>
              <a:t>						Часов = Число(</a:t>
            </a:r>
            <a:r>
              <a:rPr lang="ru-RU" dirty="0" err="1"/>
              <a:t>ЗначениеЯчейки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Исключение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("Некорректный ввод данных (строка %1, день %2)", </a:t>
            </a:r>
            <a:r>
              <a:rPr lang="ru-RU" dirty="0" err="1"/>
              <a:t>Строка.НомерСтроки</a:t>
            </a:r>
            <a:r>
              <a:rPr lang="ru-RU" dirty="0"/>
              <a:t>, </a:t>
            </a:r>
            <a:r>
              <a:rPr lang="ru-RU" dirty="0" err="1"/>
              <a:t>НомерДня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Строка.Сотрудник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Движение.ВидВремени</a:t>
            </a:r>
            <a:r>
              <a:rPr lang="ru-RU" dirty="0"/>
              <a:t> = </a:t>
            </a:r>
            <a:r>
              <a:rPr lang="ru-RU" dirty="0" err="1"/>
              <a:t>ВидВремени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Движение.Часов</a:t>
            </a:r>
            <a:r>
              <a:rPr lang="ru-RU" dirty="0"/>
              <a:t> = Часов;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0289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90759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БазовыйПериодНачало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БазовыйПериодКонец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ОсновныеНачисленияДанныеГрафика.ПериодДействияНачало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ОсновныеНачисленияДанныеГрафика.ПериодДействияКонец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Справочник.ВидыВремени.Явка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Справочник.ВидыВремени.Командировка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втДанныеГрафика.НормаЧасов</a:t>
            </a:r>
            <a:r>
              <a:rPr lang="ru-RU" dirty="0"/>
              <a:t>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втДанныеЯвки.ОтработаноЧасов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втДанныеКомандировки.ОтработаноЧасов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втДанныеГрафика.БазаРабочихЧасов</a:t>
            </a:r>
            <a:r>
              <a:rPr lang="ru-RU" dirty="0"/>
              <a:t>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втДанныеЯвки</a:t>
            </a:r>
            <a:r>
              <a:rPr lang="ru-RU" dirty="0"/>
              <a:t> КАК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втДанныеЯвки.НомерСтроки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втДанныеКомандировки</a:t>
            </a:r>
            <a:r>
              <a:rPr lang="ru-RU" dirty="0"/>
              <a:t> КАК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втДанныеКомандировки.НомерСтроки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ВидыРасчетаБаза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ВидыРасчетаЯвки</a:t>
            </a:r>
            <a:r>
              <a:rPr lang="ru-RU" dirty="0"/>
              <a:t>", </a:t>
            </a:r>
            <a:r>
              <a:rPr lang="ru-RU" dirty="0" err="1"/>
              <a:t>ВидыРасчетаЯвки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ВидыРасчетаБаза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ВидыРасчетаБаза.Добавить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ВидыРасчетаБаза</a:t>
            </a:r>
            <a:r>
              <a:rPr lang="ru-RU" dirty="0"/>
              <a:t>", </a:t>
            </a:r>
            <a:r>
              <a:rPr lang="ru-RU" dirty="0" err="1"/>
              <a:t>ВидыРасчетаБаза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ВидыРасчетаКомандировки</a:t>
            </a:r>
            <a:r>
              <a:rPr lang="ru-RU" dirty="0"/>
              <a:t>", </a:t>
            </a:r>
            <a:r>
              <a:rPr lang="ru-RU" dirty="0" err="1"/>
              <a:t>ВидыРасчетаКомандировки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"Оклад, 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								  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598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73337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СписокВыборЗначения</a:t>
            </a:r>
            <a:r>
              <a:rPr lang="ru-RU" dirty="0"/>
              <a:t>(Элемент, Значение,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Добавление номенклатуры при нажатии </a:t>
            </a:r>
            <a:r>
              <a:rPr lang="ru-RU" dirty="0" err="1"/>
              <a:t>Enter</a:t>
            </a:r>
            <a:r>
              <a:rPr lang="ru-RU" dirty="0"/>
              <a:t>, двойном щелчке мыши или нажатию кнопки "Выбрать"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(Значение);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ОтобранныеТоварыПеретаскивание</a:t>
            </a:r>
            <a:r>
              <a:rPr lang="ru-RU" dirty="0"/>
              <a:t>(Элемент, </a:t>
            </a:r>
            <a:r>
              <a:rPr lang="ru-RU" dirty="0" err="1"/>
              <a:t>ПараметрыПеретаскивания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, Строка, Поле)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Добавление номенклатуры при перетаскивании мышью</a:t>
            </a:r>
          </a:p>
          <a:p>
            <a:r>
              <a:rPr lang="ru-RU" dirty="0"/>
              <a:t>	Для Каждого Номенклатура из </a:t>
            </a:r>
            <a:r>
              <a:rPr lang="ru-RU" dirty="0" err="1"/>
              <a:t>ПараметрыПеретаскивания.Значение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(Номенклатура);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 (Номенклатура)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Номенклатура.ЭтоГруппа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Если выбранная номенклатура уже есть в табличной части, то количество увеличиваем на единицу, иначе добавляем новую строку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 ("Номенклатура", Номенклатура);</a:t>
            </a:r>
          </a:p>
          <a:p>
            <a:r>
              <a:rPr lang="ru-RU" dirty="0"/>
              <a:t>	</a:t>
            </a:r>
            <a:r>
              <a:rPr lang="ru-RU" dirty="0" err="1"/>
              <a:t>СтрокиСНоменклатурой</a:t>
            </a:r>
            <a:r>
              <a:rPr lang="ru-RU" dirty="0"/>
              <a:t> = </a:t>
            </a:r>
            <a:r>
              <a:rPr lang="ru-RU" dirty="0" err="1"/>
              <a:t>ОтобранныеТовары.НайтиСтроки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);</a:t>
            </a:r>
          </a:p>
          <a:p>
            <a:r>
              <a:rPr lang="ru-RU" dirty="0"/>
              <a:t>	Если </a:t>
            </a:r>
            <a:r>
              <a:rPr lang="ru-RU" dirty="0" err="1"/>
              <a:t>СтрокиСНоменклатурой.Количество</a:t>
            </a:r>
            <a:r>
              <a:rPr lang="ru-RU" dirty="0"/>
              <a:t>() &lt;&gt; 0 Тогда</a:t>
            </a:r>
          </a:p>
          <a:p>
            <a:r>
              <a:rPr lang="ru-RU" dirty="0"/>
              <a:t>		</a:t>
            </a:r>
            <a:r>
              <a:rPr lang="ru-RU" dirty="0" err="1"/>
              <a:t>ИзменяемаяСтрока</a:t>
            </a:r>
            <a:r>
              <a:rPr lang="ru-RU" dirty="0"/>
              <a:t> = </a:t>
            </a:r>
            <a:r>
              <a:rPr lang="ru-RU" dirty="0" err="1"/>
              <a:t>СтрокиСНоменклатурой</a:t>
            </a:r>
            <a:r>
              <a:rPr lang="ru-RU" dirty="0"/>
              <a:t>[0];</a:t>
            </a:r>
          </a:p>
          <a:p>
            <a:r>
              <a:rPr lang="ru-RU" dirty="0"/>
              <a:t>		</a:t>
            </a:r>
            <a:r>
              <a:rPr lang="ru-RU" dirty="0" err="1"/>
              <a:t>ИзменяемаяСтрока.Количество</a:t>
            </a:r>
            <a:r>
              <a:rPr lang="ru-RU" dirty="0"/>
              <a:t> = </a:t>
            </a:r>
            <a:r>
              <a:rPr lang="ru-RU" dirty="0" err="1"/>
              <a:t>ИзменяемаяСтрока.Количество</a:t>
            </a:r>
            <a:r>
              <a:rPr lang="ru-RU" dirty="0"/>
              <a:t> + 1;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ОтобранныеТовары.Добавить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НоваяСтрока.Номенклатура</a:t>
            </a:r>
            <a:r>
              <a:rPr lang="ru-RU" dirty="0"/>
              <a:t> = Номенклатура;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НоваяСтрока.Количество</a:t>
            </a:r>
            <a:r>
              <a:rPr lang="ru-RU" dirty="0"/>
              <a:t> = 1;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ЗавершитьПодбор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Помещаем во временное хранилище данные таблицы </a:t>
            </a:r>
            <a:r>
              <a:rPr lang="ru-RU" dirty="0" err="1"/>
              <a:t>ОтобранныеТовары</a:t>
            </a:r>
            <a:r>
              <a:rPr lang="ru-RU" dirty="0"/>
              <a:t> и посылаем оповещение владельцу формы о выполнении выбора, </a:t>
            </a:r>
          </a:p>
          <a:p>
            <a:r>
              <a:rPr lang="ru-RU" dirty="0"/>
              <a:t>	// это оповещение будет обработано в процедуре </a:t>
            </a:r>
            <a:r>
              <a:rPr lang="ru-RU" dirty="0" err="1"/>
              <a:t>ОбработкаВыбора</a:t>
            </a:r>
            <a:r>
              <a:rPr lang="ru-RU" dirty="0"/>
              <a:t> табличной части модуля формы Расходной накладной</a:t>
            </a:r>
          </a:p>
          <a:p>
            <a:r>
              <a:rPr lang="ru-RU" dirty="0"/>
              <a:t>	Адрес = </a:t>
            </a:r>
            <a:r>
              <a:rPr lang="ru-RU" dirty="0" err="1"/>
              <a:t>АдресТаблицыВХранилище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ОповеститьОВыборе</a:t>
            </a:r>
            <a:r>
              <a:rPr lang="ru-RU" dirty="0"/>
              <a:t>(Адрес);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Функция </a:t>
            </a:r>
            <a:r>
              <a:rPr lang="ru-RU" dirty="0" err="1"/>
              <a:t>АдресТаблицыВХранилище</a:t>
            </a:r>
            <a:r>
              <a:rPr lang="ru-RU" dirty="0"/>
              <a:t>()</a:t>
            </a:r>
          </a:p>
          <a:p>
            <a:r>
              <a:rPr lang="ru-RU" dirty="0"/>
              <a:t>	Возврат </a:t>
            </a:r>
            <a:r>
              <a:rPr lang="ru-RU" dirty="0" err="1"/>
              <a:t>ПоместитьВоВременноеХранилище</a:t>
            </a:r>
            <a:r>
              <a:rPr lang="ru-RU" dirty="0"/>
              <a:t>(</a:t>
            </a:r>
            <a:r>
              <a:rPr lang="ru-RU" dirty="0" err="1"/>
              <a:t>ОтобранныеТовары.Выгрузить</a:t>
            </a:r>
            <a:r>
              <a:rPr lang="ru-RU" dirty="0"/>
              <a:t>(), </a:t>
            </a:r>
            <a:r>
              <a:rPr lang="ru-RU" dirty="0" err="1"/>
              <a:t>УникальныйИдентификатор</a:t>
            </a:r>
            <a:r>
              <a:rPr lang="ru-RU" dirty="0"/>
              <a:t>);		</a:t>
            </a:r>
          </a:p>
          <a:p>
            <a:r>
              <a:rPr lang="ru-RU" dirty="0" err="1"/>
              <a:t>КонецФункции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516465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ПодборТовара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Справочник.Номенклатура.Форма.ФормаПодбора</a:t>
            </a:r>
            <a:r>
              <a:rPr lang="ru-RU" dirty="0"/>
              <a:t>",, </a:t>
            </a:r>
            <a:r>
              <a:rPr lang="ru-RU" dirty="0" err="1"/>
              <a:t>Элементы.СписокНоменклатуры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СписокНоменклатурыОбработкаВыбора</a:t>
            </a:r>
            <a:r>
              <a:rPr lang="ru-RU" dirty="0"/>
              <a:t>(Элемент, </a:t>
            </a:r>
            <a:r>
              <a:rPr lang="ru-RU" dirty="0" err="1"/>
              <a:t>ВыбранноеЗначение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// Загружаем подобранные номенклатуры из формы подбора в табличную часть</a:t>
            </a:r>
          </a:p>
          <a:p>
            <a:r>
              <a:rPr lang="ru-RU" dirty="0"/>
              <a:t>	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(</a:t>
            </a:r>
            <a:r>
              <a:rPr lang="ru-RU" dirty="0" err="1"/>
              <a:t>ВыбранноеЗначение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(Адрес)</a:t>
            </a:r>
          </a:p>
          <a:p>
            <a:r>
              <a:rPr lang="ru-RU" dirty="0"/>
              <a:t>	</a:t>
            </a:r>
            <a:r>
              <a:rPr lang="ru-RU" dirty="0" err="1"/>
              <a:t>Объект.СписокНоменклатуры.Загрузить</a:t>
            </a:r>
            <a:r>
              <a:rPr lang="ru-RU" dirty="0"/>
              <a:t>(</a:t>
            </a:r>
            <a:r>
              <a:rPr lang="ru-RU" dirty="0" err="1"/>
              <a:t>ПолучитьИзВременногоХранилища</a:t>
            </a:r>
            <a:r>
              <a:rPr lang="ru-RU" dirty="0"/>
              <a:t>(Адрес));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51571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Статьи затрат, документ Приход денег, документ Расход денег, документ Бюджет, </a:t>
            </a:r>
            <a:r>
              <a:rPr lang="ru-RU" dirty="0" err="1"/>
              <a:t>рн</a:t>
            </a:r>
            <a:r>
              <a:rPr lang="ru-RU" dirty="0"/>
              <a:t> Бюджет оборотный (Подразделение, </a:t>
            </a:r>
            <a:r>
              <a:rPr lang="ru-RU" dirty="0" err="1"/>
              <a:t>СтатьяЗатрат</a:t>
            </a:r>
            <a:r>
              <a:rPr lang="ru-RU" dirty="0"/>
              <a:t> | Сумма, </a:t>
            </a:r>
            <a:r>
              <a:rPr lang="ru-RU" dirty="0" err="1"/>
              <a:t>СуммаПревышения</a:t>
            </a:r>
            <a:r>
              <a:rPr lang="ru-RU" dirty="0"/>
              <a:t>, </a:t>
            </a:r>
            <a:r>
              <a:rPr lang="ru-RU" dirty="0" err="1"/>
              <a:t>СуммаИсполнения</a:t>
            </a:r>
            <a:r>
              <a:rPr lang="ru-RU" dirty="0"/>
              <a:t>)</a:t>
            </a:r>
          </a:p>
          <a:p>
            <a:r>
              <a:rPr lang="ru-RU" dirty="0"/>
              <a:t>Код бюджета: перед записью привести период к началу месяца. Обработка проведения - возвести флаг, пройти по </a:t>
            </a:r>
            <a:r>
              <a:rPr lang="ru-RU" dirty="0" err="1"/>
              <a:t>тч</a:t>
            </a:r>
            <a:r>
              <a:rPr lang="ru-RU" dirty="0"/>
              <a:t> и добавить движения</a:t>
            </a:r>
          </a:p>
          <a:p>
            <a:r>
              <a:rPr lang="ru-RU" dirty="0"/>
              <a:t>Код обработки проведения остальных документов (в общем модуле): добавить движение из данных объекта, возвести флаг, заблокировать и записать, сделать запрос (</a:t>
            </a:r>
            <a:r>
              <a:rPr lang="ru-RU" dirty="0" err="1"/>
              <a:t>рн</a:t>
            </a:r>
            <a:r>
              <a:rPr lang="ru-RU" dirty="0"/>
              <a:t> Бюджет Обороты по периоду, подразделению и статье затрат), получить первый элемент выборки, если </a:t>
            </a:r>
            <a:r>
              <a:rPr lang="ru-RU" dirty="0" err="1"/>
              <a:t>СуммаИсполнения</a:t>
            </a:r>
            <a:r>
              <a:rPr lang="ru-RU" dirty="0"/>
              <a:t> &gt; Сумма + </a:t>
            </a:r>
            <a:r>
              <a:rPr lang="ru-RU" dirty="0" err="1"/>
              <a:t>СуммаПревышения</a:t>
            </a:r>
            <a:r>
              <a:rPr lang="ru-RU" dirty="0"/>
              <a:t> - вывести одно сообщение, если </a:t>
            </a:r>
            <a:r>
              <a:rPr lang="ru-RU" dirty="0" err="1"/>
              <a:t>СуммаИсполнения</a:t>
            </a:r>
            <a:r>
              <a:rPr lang="ru-RU" dirty="0"/>
              <a:t> &gt; Сумма - вывести другое сообщение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Бюджет Обороты с </a:t>
            </a:r>
            <a:r>
              <a:rPr lang="ru-RU" dirty="0" err="1"/>
              <a:t>переодичностью</a:t>
            </a:r>
            <a:r>
              <a:rPr lang="ru-RU" dirty="0"/>
              <a:t> Месяц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ограничить количество в приходной и расходной, Инвентарные Номера (подчинены номенклатуре), сотрудник в расходной, субконто - 3 (Номенклатура, Инвентарные номера, Физические Лица), счет Товары (Количественный | Номенклатура, Инвентарные номера), счет </a:t>
            </a:r>
            <a:r>
              <a:rPr lang="ru-RU" dirty="0" err="1"/>
              <a:t>ПрибылиУбытки</a:t>
            </a:r>
            <a:r>
              <a:rPr lang="ru-RU" dirty="0"/>
              <a:t> (Номенклатура (только обороты), Инвентарные номера (только обороты), Физические Лица (только обороты)), </a:t>
            </a:r>
            <a:r>
              <a:rPr lang="ru-RU" dirty="0" err="1"/>
              <a:t>ДопЗначенияСвойств</a:t>
            </a:r>
            <a:r>
              <a:rPr lang="ru-RU" dirty="0"/>
              <a:t> (подчинено плану видов характеристик </a:t>
            </a:r>
            <a:r>
              <a:rPr lang="ru-RU" dirty="0" err="1"/>
              <a:t>СвойстваОбъектов</a:t>
            </a:r>
            <a:r>
              <a:rPr lang="ru-RU" dirty="0"/>
              <a:t>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ЗначенияСвойствСотрудников</a:t>
            </a:r>
            <a:r>
              <a:rPr lang="ru-RU" dirty="0"/>
              <a:t> (Сотрудник, Свойство | Значение)</a:t>
            </a:r>
          </a:p>
          <a:p>
            <a:r>
              <a:rPr lang="ru-RU" dirty="0"/>
              <a:t>Код приходной: </a:t>
            </a:r>
            <a:r>
              <a:rPr lang="ru-RU" dirty="0" err="1"/>
              <a:t>вовзести</a:t>
            </a:r>
            <a:r>
              <a:rPr lang="ru-RU" dirty="0"/>
              <a:t> флаг, сделать проводки из </a:t>
            </a:r>
            <a:r>
              <a:rPr lang="ru-RU" dirty="0" err="1"/>
              <a:t>тч</a:t>
            </a:r>
            <a:r>
              <a:rPr lang="ru-RU" dirty="0"/>
              <a:t>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товары, номенклатуре и инвентарным номерам, сделать запрос (сгруппированную </a:t>
            </a:r>
            <a:r>
              <a:rPr lang="ru-RU" dirty="0" err="1"/>
              <a:t>тч</a:t>
            </a:r>
            <a:r>
              <a:rPr lang="ru-RU" dirty="0"/>
              <a:t> документа левым соединением с </a:t>
            </a:r>
            <a:r>
              <a:rPr lang="ru-RU" dirty="0" err="1"/>
              <a:t>рб</a:t>
            </a:r>
            <a:r>
              <a:rPr lang="ru-RU" dirty="0"/>
              <a:t> счет товары по номенклатуре и </a:t>
            </a:r>
            <a:r>
              <a:rPr lang="ru-RU" dirty="0" err="1"/>
              <a:t>инв</a:t>
            </a:r>
            <a:r>
              <a:rPr lang="ru-RU" dirty="0"/>
              <a:t> номеру), в полученной выборке проверять остаток, считать себестоимость и делать движение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- </a:t>
            </a:r>
            <a:r>
              <a:rPr lang="ru-RU" dirty="0" err="1"/>
              <a:t>кт</a:t>
            </a:r>
            <a:r>
              <a:rPr lang="ru-RU" dirty="0"/>
              <a:t> Товары и движение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</a:t>
            </a:r>
          </a:p>
          <a:p>
            <a:r>
              <a:rPr lang="ru-RU" dirty="0"/>
              <a:t>Отчет: в справочнике </a:t>
            </a:r>
            <a:r>
              <a:rPr lang="ru-RU" dirty="0" err="1"/>
              <a:t>физ</a:t>
            </a:r>
            <a:r>
              <a:rPr lang="ru-RU" dirty="0"/>
              <a:t> лица </a:t>
            </a:r>
            <a:r>
              <a:rPr lang="ru-RU" dirty="0" err="1"/>
              <a:t>доп</a:t>
            </a:r>
            <a:r>
              <a:rPr lang="ru-RU" dirty="0"/>
              <a:t> характеристики объекта метаданных, </a:t>
            </a:r>
            <a:r>
              <a:rPr lang="ru-RU" dirty="0" err="1"/>
              <a:t>рб</a:t>
            </a:r>
            <a:r>
              <a:rPr lang="ru-RU" dirty="0"/>
              <a:t> Обороты по счету </a:t>
            </a:r>
            <a:r>
              <a:rPr lang="ru-RU" dirty="0" err="1"/>
              <a:t>ПрибылиУбытки</a:t>
            </a:r>
            <a:r>
              <a:rPr lang="ru-RU" dirty="0"/>
              <a:t>, </a:t>
            </a:r>
            <a:r>
              <a:rPr lang="ru-RU" dirty="0" err="1"/>
              <a:t>кор</a:t>
            </a:r>
            <a:r>
              <a:rPr lang="ru-RU" dirty="0"/>
              <a:t> счета - товары и покупатели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константа </a:t>
            </a:r>
            <a:r>
              <a:rPr lang="ru-RU" dirty="0" err="1"/>
              <a:t>ПроцентОплатыСверхурочныхЧасов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Графики Работы (Подразделение, Дата | Дней, Часов),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ПланСверхурочных</a:t>
            </a:r>
            <a:r>
              <a:rPr lang="ru-RU" dirty="0"/>
              <a:t> (Сотрудник, Подразделение, Дата | Часов), предопределенные валюты,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ШкалаТарифныхСтавок</a:t>
            </a:r>
            <a:r>
              <a:rPr lang="ru-RU" dirty="0"/>
              <a:t> (Подразделение, </a:t>
            </a:r>
            <a:r>
              <a:rPr lang="ru-RU" dirty="0" err="1"/>
              <a:t>ЧасовОт</a:t>
            </a:r>
            <a:r>
              <a:rPr lang="ru-RU" dirty="0"/>
              <a:t>, </a:t>
            </a:r>
            <a:r>
              <a:rPr lang="ru-RU" dirty="0" err="1"/>
              <a:t>ЧасовДо</a:t>
            </a:r>
            <a:r>
              <a:rPr lang="ru-RU" dirty="0"/>
              <a:t> | </a:t>
            </a:r>
            <a:r>
              <a:rPr lang="ru-RU" dirty="0" err="1"/>
              <a:t>ТарифнаяСтавка</a:t>
            </a:r>
            <a:r>
              <a:rPr lang="ru-RU" dirty="0"/>
              <a:t>), план видов расчета </a:t>
            </a:r>
            <a:r>
              <a:rPr lang="ru-RU" dirty="0" err="1"/>
              <a:t>ОсновныеНачисления</a:t>
            </a:r>
            <a:r>
              <a:rPr lang="ru-RU" dirty="0"/>
              <a:t> есть период, нет базы (</a:t>
            </a:r>
            <a:r>
              <a:rPr lang="ru-RU" dirty="0" err="1"/>
              <a:t>ОплатаПоЧасовомуТарифу</a:t>
            </a:r>
            <a:r>
              <a:rPr lang="ru-RU" dirty="0"/>
              <a:t>), план видов расчета </a:t>
            </a:r>
            <a:r>
              <a:rPr lang="ru-RU" dirty="0" err="1"/>
              <a:t>ДополнительныеНачисления</a:t>
            </a:r>
            <a:r>
              <a:rPr lang="ru-RU" dirty="0"/>
              <a:t> нет периода, есть база (Сверхурочные (база - </a:t>
            </a:r>
            <a:r>
              <a:rPr lang="ru-RU" dirty="0" err="1"/>
              <a:t>ОплатаПоЧасовомуТарифу</a:t>
            </a:r>
            <a:r>
              <a:rPr lang="ru-RU" dirty="0"/>
              <a:t> и Сверхурочные)),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(Сотрудник, Подразделение | </a:t>
            </a:r>
            <a:r>
              <a:rPr lang="ru-RU" dirty="0" err="1"/>
              <a:t>РезультатВДолларах</a:t>
            </a:r>
            <a:r>
              <a:rPr lang="ru-RU" dirty="0"/>
              <a:t>, </a:t>
            </a:r>
            <a:r>
              <a:rPr lang="ru-RU" dirty="0" err="1"/>
              <a:t>РезультатВЕвро</a:t>
            </a:r>
            <a:r>
              <a:rPr lang="ru-RU" dirty="0"/>
              <a:t> | ...),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(Сотрудник, Подразделение | </a:t>
            </a:r>
            <a:r>
              <a:rPr lang="ru-RU" dirty="0" err="1"/>
              <a:t>РезультатВДолларах</a:t>
            </a:r>
            <a:r>
              <a:rPr lang="ru-RU" dirty="0"/>
              <a:t>, </a:t>
            </a:r>
            <a:r>
              <a:rPr lang="ru-RU" dirty="0" err="1"/>
              <a:t>РезультатВЕвро</a:t>
            </a:r>
            <a:r>
              <a:rPr lang="ru-RU" dirty="0"/>
              <a:t> | ...)</a:t>
            </a:r>
          </a:p>
          <a:p>
            <a:r>
              <a:rPr lang="ru-RU" dirty="0"/>
              <a:t>Код начисления: инициализация периода регистрации, запрос для получения коэффициент конвертации (курсы валют срез последних по валюте доллар объединить с курсы валют срез последних по валюте евро), если курс пустой - отказ, </a:t>
            </a:r>
            <a:r>
              <a:rPr lang="ru-RU" dirty="0" err="1"/>
              <a:t>КоэффициентКонвертации</a:t>
            </a:r>
            <a:r>
              <a:rPr lang="ru-RU" dirty="0"/>
              <a:t> = </a:t>
            </a:r>
            <a:r>
              <a:rPr lang="ru-RU" dirty="0" err="1"/>
              <a:t>Выборка.КурсДоллара</a:t>
            </a:r>
            <a:r>
              <a:rPr lang="ru-RU" dirty="0"/>
              <a:t> / </a:t>
            </a:r>
            <a:r>
              <a:rPr lang="ru-RU" dirty="0" err="1"/>
              <a:t>Выборка.КурсЕвро</a:t>
            </a:r>
            <a:r>
              <a:rPr lang="ru-RU" dirty="0"/>
              <a:t>, возвести флаг </a:t>
            </a:r>
            <a:r>
              <a:rPr lang="ru-RU" dirty="0" err="1"/>
              <a:t>ОсновныеНачисления</a:t>
            </a:r>
            <a:r>
              <a:rPr lang="ru-RU" dirty="0"/>
              <a:t> и заполнить движения из </a:t>
            </a:r>
            <a:r>
              <a:rPr lang="ru-RU" dirty="0" err="1"/>
              <a:t>тч</a:t>
            </a:r>
            <a:r>
              <a:rPr lang="ru-RU" dirty="0"/>
              <a:t>, возвести флаг </a:t>
            </a:r>
            <a:r>
              <a:rPr lang="ru-RU" dirty="0" err="1"/>
              <a:t>ДополнительныеНачисления</a:t>
            </a:r>
            <a:r>
              <a:rPr lang="ru-RU" dirty="0"/>
              <a:t> и заполнить движения из </a:t>
            </a:r>
            <a:r>
              <a:rPr lang="ru-RU" dirty="0" err="1"/>
              <a:t>тч</a:t>
            </a:r>
            <a:r>
              <a:rPr lang="ru-RU" dirty="0"/>
              <a:t> и для сверхурочных базу, записать движения, сделать запрос для основных начислений (</a:t>
            </a:r>
            <a:r>
              <a:rPr lang="ru-RU" dirty="0" err="1"/>
              <a:t>ОсновныеНачисления.ДанныеГрафика</a:t>
            </a:r>
            <a:r>
              <a:rPr lang="ru-RU" dirty="0"/>
              <a:t> левым соединением с шкалой тарифных ставок по подразделению и часам),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, искать в выборке по номеру строки, считать результат и заполнять движения, потом записать без пересчета, далее запрос для </a:t>
            </a:r>
            <a:r>
              <a:rPr lang="ru-RU" dirty="0" err="1"/>
              <a:t>доп</a:t>
            </a:r>
            <a:r>
              <a:rPr lang="ru-RU" dirty="0"/>
              <a:t> начислений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где регистратор и вид расчета в вт1, сгруппированный по подразделению </a:t>
            </a:r>
            <a:r>
              <a:rPr lang="ru-RU" dirty="0" err="1"/>
              <a:t>рс</a:t>
            </a:r>
            <a:r>
              <a:rPr lang="ru-RU" dirty="0"/>
              <a:t> графики работы где подразделение в вт1 и дата между </a:t>
            </a:r>
            <a:r>
              <a:rPr lang="ru-RU" dirty="0" err="1"/>
              <a:t>нач</a:t>
            </a:r>
            <a:r>
              <a:rPr lang="ru-RU" dirty="0"/>
              <a:t> прошлого месяца и конец прошлого месяца в вт2, сгруппированный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ПланСверхурочных</a:t>
            </a:r>
            <a:r>
              <a:rPr lang="ru-RU" dirty="0"/>
              <a:t> где период в вт3, итоговый пакет запроса - вт1 левое соединение с базой </a:t>
            </a:r>
            <a:r>
              <a:rPr lang="ru-RU" dirty="0" err="1"/>
              <a:t>доп</a:t>
            </a:r>
            <a:r>
              <a:rPr lang="ru-RU" dirty="0"/>
              <a:t> начислений по номеру строки, вт1 левое соединение с вт2 по подразделению, вт1 левое соединение с вт3 по сотруднику и подразделению и константа), пройтись по движениям </a:t>
            </a:r>
            <a:r>
              <a:rPr lang="ru-RU" dirty="0" err="1"/>
              <a:t>ДополнительныеНачисления</a:t>
            </a:r>
            <a:r>
              <a:rPr lang="ru-RU" dirty="0"/>
              <a:t>, искать в выборке по номеру строки, считать результат и заполнять движения, потом записать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+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СтаршийМенеджер</a:t>
            </a:r>
            <a:r>
              <a:rPr lang="ru-RU" dirty="0"/>
              <a:t> в расходной и приходе денег, функциональная опция </a:t>
            </a:r>
            <a:r>
              <a:rPr lang="ru-RU" dirty="0" err="1"/>
              <a:t>ДоступКСтаршимМенеджерам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ДоступКСтаршимМенеджерам</a:t>
            </a:r>
            <a:r>
              <a:rPr lang="ru-RU" dirty="0"/>
              <a:t> (Пользователь | Доступ), Параметр </a:t>
            </a:r>
            <a:r>
              <a:rPr lang="ru-RU" dirty="0" err="1"/>
              <a:t>фун</a:t>
            </a:r>
            <a:r>
              <a:rPr lang="ru-RU" dirty="0"/>
              <a:t> опций Пользователь</a:t>
            </a:r>
          </a:p>
          <a:p>
            <a:r>
              <a:rPr lang="ru-RU" dirty="0"/>
              <a:t>Код форм: при создании на сервере установка параметров </a:t>
            </a:r>
            <a:r>
              <a:rPr lang="ru-RU" dirty="0" err="1"/>
              <a:t>фун</a:t>
            </a:r>
            <a:r>
              <a:rPr lang="ru-RU" dirty="0"/>
              <a:t> опций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89899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Движения.Бюджет.Записывать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СтатьиЗатрат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Движения.Бюджет.Добавить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Движение.СтатьяЗатрат</a:t>
            </a:r>
            <a:r>
              <a:rPr lang="ru-RU" dirty="0"/>
              <a:t> = </a:t>
            </a:r>
            <a:r>
              <a:rPr lang="ru-RU" dirty="0" err="1"/>
              <a:t>Строка.СтатьяЗатрат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Строка.Сумма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Движение.СуммаПревышения</a:t>
            </a:r>
            <a:r>
              <a:rPr lang="ru-RU" dirty="0"/>
              <a:t> = </a:t>
            </a:r>
            <a:r>
              <a:rPr lang="ru-RU" dirty="0" err="1"/>
              <a:t>Строка.СуммаПревышения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7023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СформироватьДвиженияПоИсполнениюБюджета</a:t>
            </a:r>
            <a:r>
              <a:rPr lang="ru-RU" dirty="0"/>
              <a:t>(Объект, Отказ) Экспорт</a:t>
            </a:r>
          </a:p>
          <a:p>
            <a:endParaRPr lang="ru-RU" dirty="0"/>
          </a:p>
          <a:p>
            <a:r>
              <a:rPr lang="ru-RU" dirty="0"/>
              <a:t>	Движения = </a:t>
            </a:r>
            <a:r>
              <a:rPr lang="ru-RU" dirty="0" err="1"/>
              <a:t>Объект.Движения</a:t>
            </a:r>
            <a:r>
              <a:rPr lang="ru-RU" dirty="0"/>
              <a:t>;</a:t>
            </a:r>
          </a:p>
          <a:p>
            <a:r>
              <a:rPr lang="ru-RU" dirty="0"/>
              <a:t>	Дата = </a:t>
            </a:r>
            <a:r>
              <a:rPr lang="ru-RU" dirty="0" err="1"/>
              <a:t>Объект.Дата</a:t>
            </a:r>
            <a:r>
              <a:rPr lang="ru-RU" dirty="0"/>
              <a:t>;</a:t>
            </a:r>
          </a:p>
          <a:p>
            <a:r>
              <a:rPr lang="ru-RU" dirty="0"/>
              <a:t>	Подразделение = </a:t>
            </a:r>
            <a:r>
              <a:rPr lang="ru-RU" dirty="0" err="1"/>
              <a:t>Объект.Подразделение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СтатьяЗатрат</a:t>
            </a:r>
            <a:r>
              <a:rPr lang="ru-RU" dirty="0"/>
              <a:t> = </a:t>
            </a:r>
            <a:r>
              <a:rPr lang="ru-RU" dirty="0" err="1"/>
              <a:t>Объект.СтатьяЗатрат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Объект.СуммаПоДокументу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Движения.Бюджет.Добавить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Движение.СтатьяЗатрат</a:t>
            </a:r>
            <a:r>
              <a:rPr lang="ru-RU" dirty="0"/>
              <a:t> = </a:t>
            </a:r>
            <a:r>
              <a:rPr lang="ru-RU" dirty="0" err="1"/>
              <a:t>СтатьяЗатрат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Движение.СуммаИсполнения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Движения.Бюджет.Записывать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Движения.Бюджет.БлокироватьДляИзменения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БюджетОбороты.СуммаОборот</a:t>
            </a:r>
            <a:r>
              <a:rPr lang="ru-RU" dirty="0"/>
              <a:t>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БюджетОбороты.СуммаПревышенияОборот</a:t>
            </a:r>
            <a:r>
              <a:rPr lang="ru-RU" dirty="0"/>
              <a:t> КАК </a:t>
            </a:r>
            <a:r>
              <a:rPr lang="ru-RU" dirty="0" err="1"/>
              <a:t>СуммаПревышения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БюджетОбороты.СуммаИсполненияОборот</a:t>
            </a:r>
            <a:r>
              <a:rPr lang="ru-RU" dirty="0"/>
              <a:t> КАК </a:t>
            </a:r>
            <a:r>
              <a:rPr lang="ru-RU" dirty="0" err="1"/>
              <a:t>СуммаИсполнения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РегистрНакопления.Бюджет.Обороты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НачалоПериода</a:t>
            </a:r>
            <a:r>
              <a:rPr lang="ru-RU" dirty="0"/>
              <a:t>,</a:t>
            </a:r>
          </a:p>
          <a:p>
            <a:r>
              <a:rPr lang="ru-RU" dirty="0"/>
              <a:t>		|			&amp;</a:t>
            </a:r>
            <a:r>
              <a:rPr lang="ru-RU" dirty="0" err="1"/>
              <a:t>КонецПериода</a:t>
            </a:r>
            <a:r>
              <a:rPr lang="ru-RU" dirty="0"/>
              <a:t>,</a:t>
            </a:r>
          </a:p>
          <a:p>
            <a:r>
              <a:rPr lang="ru-RU" dirty="0"/>
              <a:t>		|			,</a:t>
            </a:r>
          </a:p>
          <a:p>
            <a:r>
              <a:rPr lang="ru-RU" dirty="0"/>
              <a:t>		|			Подразделение = &amp;Подразделение</a:t>
            </a:r>
          </a:p>
          <a:p>
            <a:r>
              <a:rPr lang="ru-RU" dirty="0"/>
              <a:t>		|				И </a:t>
            </a:r>
            <a:r>
              <a:rPr lang="ru-RU" dirty="0" err="1"/>
              <a:t>СтатьяЗатрат</a:t>
            </a:r>
            <a:r>
              <a:rPr lang="ru-RU" dirty="0"/>
              <a:t> = &amp;</a:t>
            </a:r>
            <a:r>
              <a:rPr lang="ru-RU" dirty="0" err="1"/>
              <a:t>СтатьяЗатрат</a:t>
            </a:r>
            <a:r>
              <a:rPr lang="ru-RU" dirty="0"/>
              <a:t>) КАК </a:t>
            </a:r>
            <a:r>
              <a:rPr lang="ru-RU" dirty="0" err="1"/>
              <a:t>БюджетОбороты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</a:t>
            </a:r>
            <a:r>
              <a:rPr lang="ru-RU" dirty="0" err="1"/>
              <a:t>КонецМесяца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Подразделение);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СтатьяЗатрат</a:t>
            </a:r>
            <a:r>
              <a:rPr lang="ru-RU" dirty="0"/>
              <a:t>", </a:t>
            </a:r>
            <a:r>
              <a:rPr lang="ru-RU" dirty="0" err="1"/>
              <a:t>СтатьяЗатрат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Выборка.СуммаИсполнения</a:t>
            </a:r>
            <a:r>
              <a:rPr lang="ru-RU" dirty="0"/>
              <a:t> &gt; </a:t>
            </a:r>
            <a:r>
              <a:rPr lang="ru-RU" dirty="0" err="1"/>
              <a:t>Выборка.Сумма</a:t>
            </a:r>
            <a:r>
              <a:rPr lang="ru-RU" dirty="0"/>
              <a:t> + </a:t>
            </a:r>
            <a:r>
              <a:rPr lang="ru-RU" dirty="0" err="1"/>
              <a:t>Выборка.СуммаПревышения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"Превышение над суммой запланированного бюджета сверх допустимого на " + (</a:t>
            </a:r>
            <a:r>
              <a:rPr lang="ru-RU" dirty="0" err="1"/>
              <a:t>Выборка.СуммаИсполнения</a:t>
            </a:r>
            <a:r>
              <a:rPr lang="ru-RU" dirty="0"/>
              <a:t> - (</a:t>
            </a:r>
            <a:r>
              <a:rPr lang="ru-RU" dirty="0" err="1"/>
              <a:t>Выборка.Сумма</a:t>
            </a:r>
            <a:r>
              <a:rPr lang="ru-RU" dirty="0"/>
              <a:t> + </a:t>
            </a:r>
            <a:r>
              <a:rPr lang="ru-RU" dirty="0" err="1"/>
              <a:t>Выборка.СуммаПревышения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Выборка.СуммаИсполнения</a:t>
            </a:r>
            <a:r>
              <a:rPr lang="ru-RU" dirty="0"/>
              <a:t> &gt; </a:t>
            </a:r>
            <a:r>
              <a:rPr lang="ru-RU" dirty="0" err="1"/>
              <a:t>Выборка.Сумма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"Превышение над суммой запланированного бюджета в пределах допустимого на " + (</a:t>
            </a:r>
            <a:r>
              <a:rPr lang="ru-RU" dirty="0" err="1"/>
              <a:t>Выборка.СуммаИсполнения</a:t>
            </a:r>
            <a:r>
              <a:rPr lang="ru-RU" dirty="0"/>
              <a:t> - </a:t>
            </a:r>
            <a:r>
              <a:rPr lang="ru-RU" dirty="0" err="1"/>
              <a:t>Выборка.Сумма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963995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ПроведениеДокументов.СформироватьДвиженияПоИсполнениюБюджета</a:t>
            </a:r>
            <a:r>
              <a:rPr lang="ru-RU" dirty="0"/>
              <a:t>(</a:t>
            </a:r>
            <a:r>
              <a:rPr lang="ru-RU" dirty="0" err="1"/>
              <a:t>ЭтотОбъект</a:t>
            </a:r>
            <a:r>
              <a:rPr lang="ru-RU" dirty="0"/>
              <a:t>, Отказ);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28735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468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, "</a:t>
            </a:r>
            <a:r>
              <a:rPr lang="ru-RU" dirty="0" err="1"/>
              <a:t>ИнвентарныйНомер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УправленческийОстатки.Субконто2";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Выборка.ИнвентарныйНомерПредставление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666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02905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получаем коэффициент конвертации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Т.КурсДоллара</a:t>
            </a:r>
            <a:r>
              <a:rPr lang="ru-RU" dirty="0"/>
              <a:t>), 0)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Т.КурсЕвро</a:t>
            </a:r>
            <a:r>
              <a:rPr lang="ru-RU" dirty="0"/>
              <a:t>), 0)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(ВЫБРАТЬ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	0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Справочник.Валюты.ДолларСША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</a:t>
            </a:r>
          </a:p>
          <a:p>
            <a:r>
              <a:rPr lang="ru-RU" dirty="0"/>
              <a:t>		|	ОБЪЕДИНИТЬ ВСЕ</a:t>
            </a:r>
          </a:p>
          <a:p>
            <a:r>
              <a:rPr lang="ru-RU" dirty="0"/>
              <a:t>		|	</a:t>
            </a:r>
          </a:p>
          <a:p>
            <a:r>
              <a:rPr lang="ru-RU" dirty="0"/>
              <a:t>		|	ВЫБРАТЬ</a:t>
            </a:r>
          </a:p>
          <a:p>
            <a:r>
              <a:rPr lang="ru-RU" dirty="0"/>
              <a:t>		|		0,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Справочник.Валюты.Евро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r>
              <a:rPr lang="ru-RU" dirty="0"/>
              <a:t>) КАК 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Выборка.КурсДоллара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доллара";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Выборка.КурсЕвро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евро";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КоэффициентКонвертации</a:t>
            </a:r>
            <a:r>
              <a:rPr lang="ru-RU" dirty="0"/>
              <a:t> = </a:t>
            </a:r>
            <a:r>
              <a:rPr lang="ru-RU" dirty="0" err="1"/>
              <a:t>Выборка.КурсДоллара</a:t>
            </a:r>
            <a:r>
              <a:rPr lang="ru-RU" dirty="0"/>
              <a:t> / </a:t>
            </a:r>
            <a:r>
              <a:rPr lang="ru-RU" dirty="0" err="1"/>
              <a:t>Выборка.КурсЕвро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КонецПрошлогоМесяца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НачалоПрошлогоМесяца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ШкалаТарифныхСтавок.ТарифнаяСтавка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РегистрСведений.ШкалаТарифныхСтавок</a:t>
            </a:r>
            <a:r>
              <a:rPr lang="ru-RU" dirty="0"/>
              <a:t> КАК </a:t>
            </a:r>
            <a:r>
              <a:rPr lang="ru-RU" dirty="0" err="1"/>
              <a:t>ШкалаТарифныхСтавок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ШкалаТарифныхСтавок.Подразделение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&gt; </a:t>
            </a:r>
            <a:r>
              <a:rPr lang="ru-RU" dirty="0" err="1"/>
              <a:t>ШкалаТарифныхСтавок.ЧасовОт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&lt;= </a:t>
            </a:r>
            <a:r>
              <a:rPr lang="ru-RU" dirty="0" err="1"/>
              <a:t>ШкалаТарифныхСтавок.ЧасовДо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Массив();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ГрафикиРаботы.Часов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В</a:t>
            </a:r>
          </a:p>
          <a:p>
            <a:r>
              <a:rPr lang="ru-RU" dirty="0"/>
              <a:t>		|			(ВЫБРАТЬ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ИЗ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r>
              <a:rPr lang="ru-RU" dirty="0"/>
              <a:t>)</a:t>
            </a:r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НачалоПрошлогоМесяца</a:t>
            </a:r>
            <a:r>
              <a:rPr lang="ru-RU" dirty="0"/>
              <a:t> И &amp;</a:t>
            </a:r>
            <a:r>
              <a:rPr lang="ru-RU" dirty="0" err="1"/>
              <a:t>КонецПрошлогоМесяца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ПланСверхурочных.Часов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РегистрСведений.ПланСверхурочных</a:t>
            </a:r>
            <a:r>
              <a:rPr lang="ru-RU" dirty="0"/>
              <a:t> КАК </a:t>
            </a:r>
            <a:r>
              <a:rPr lang="ru-RU" dirty="0" err="1"/>
              <a:t>ПланСверхурочных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ПланСверхурочных.Дата</a:t>
            </a:r>
            <a:r>
              <a:rPr lang="ru-RU" dirty="0"/>
              <a:t> МЕЖДУ &amp;</a:t>
            </a:r>
            <a:r>
              <a:rPr lang="ru-RU" dirty="0" err="1"/>
              <a:t>ПериодРегистрации</a:t>
            </a:r>
            <a:r>
              <a:rPr lang="ru-RU" dirty="0"/>
              <a:t> И &amp;</a:t>
            </a:r>
            <a:r>
              <a:rPr lang="ru-RU" dirty="0" err="1"/>
              <a:t>КонецПериодаРегистрации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ЕСТЬNULL(ДополнительныеНачисленияБазаОсновныеНачисления.РезультатВДолларахБаза,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втДопДанныеГрафика.Часов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ПроцентОплатыСверхурочныхЧасов.Значение</a:t>
            </a:r>
            <a:r>
              <a:rPr lang="ru-RU" dirty="0"/>
              <a:t> КАК </a:t>
            </a:r>
            <a:r>
              <a:rPr lang="ru-RU" dirty="0" err="1"/>
              <a:t>ПроцентОплаты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втПланСверхурочных.Часов</a:t>
            </a:r>
            <a:r>
              <a:rPr lang="ru-RU" dirty="0"/>
              <a:t>, 0) КАК </a:t>
            </a:r>
            <a:r>
              <a:rPr lang="ru-RU" dirty="0" err="1"/>
              <a:t>СверхурочныхЧасов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втДопДанныеГрафика</a:t>
            </a:r>
            <a:r>
              <a:rPr lang="ru-RU" dirty="0"/>
              <a:t> КАК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втДопДанныеГрафика.Подразделение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втПланСверхурочных</a:t>
            </a:r>
            <a:r>
              <a:rPr lang="ru-RU" dirty="0"/>
              <a:t> КАК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втОсновнаяТаблица.Сотрудник</a:t>
            </a:r>
            <a:r>
              <a:rPr lang="ru-RU" dirty="0"/>
              <a:t> = </a:t>
            </a:r>
            <a:r>
              <a:rPr lang="ru-RU" dirty="0" err="1"/>
              <a:t>втПланСверхурочных.Сотрудник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Константа.ПроцентОплатыСверхурочныхЧасов</a:t>
            </a:r>
            <a:r>
              <a:rPr lang="ru-RU" dirty="0"/>
              <a:t> КАК </a:t>
            </a:r>
            <a:r>
              <a:rPr lang="ru-RU" dirty="0" err="1"/>
              <a:t>ПроцентОплатыСверхурочныхЧасов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НачалоПрошлогоМесяца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   </a:t>
            </a:r>
            <a:r>
              <a:rPr lang="ru-RU" dirty="0" err="1"/>
              <a:t>Выборка.СверхурочныхЧасов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 * </a:t>
            </a:r>
            <a:r>
              <a:rPr lang="ru-RU" dirty="0" err="1"/>
              <a:t>Выборка.ПроцентОплаты</a:t>
            </a:r>
            <a:r>
              <a:rPr lang="ru-RU" dirty="0"/>
              <a:t> / 100,</a:t>
            </a:r>
          </a:p>
          <a:p>
            <a:r>
              <a:rPr lang="ru-RU" dirty="0"/>
              <a:t>			  0);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  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СверхурочныхЧасов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, </a:t>
            </a:r>
            <a:r>
              <a:rPr lang="ru-RU" dirty="0" err="1"/>
              <a:t>ПроцентОплаты</a:t>
            </a:r>
            <a:r>
              <a:rPr lang="ru-RU" dirty="0"/>
              <a:t>");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690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41241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СвойстваНоменклатуры</a:t>
            </a:r>
            <a:r>
              <a:rPr lang="ru-RU" dirty="0"/>
              <a:t> (подчинен Номенклатуре),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Свойство | Количество, Себестоимость), </a:t>
            </a:r>
            <a:r>
              <a:rPr lang="ru-RU" dirty="0" err="1"/>
              <a:t>ДополнительныеЗначенияХарактеристик</a:t>
            </a:r>
            <a:r>
              <a:rPr lang="ru-RU" dirty="0"/>
              <a:t> (подчинен плану видов характеристик </a:t>
            </a:r>
            <a:r>
              <a:rPr lang="ru-RU" dirty="0" err="1"/>
              <a:t>ХарактеристикиОбъектов</a:t>
            </a:r>
            <a:r>
              <a:rPr lang="ru-RU" dirty="0"/>
              <a:t>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ЗначенияХарактеристикСвойств</a:t>
            </a:r>
            <a:r>
              <a:rPr lang="ru-RU" dirty="0"/>
              <a:t> (Свойство, Характеристика | Значение)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запросом, добавить движения из выборки</a:t>
            </a:r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по номенклатуре и свойству, сделать запрос (сгруппированную </a:t>
            </a:r>
            <a:r>
              <a:rPr lang="ru-RU" dirty="0" err="1"/>
              <a:t>тч</a:t>
            </a:r>
            <a:r>
              <a:rPr lang="ru-RU" dirty="0"/>
              <a:t>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Свойству), пройтись по выборке, проверить остаток, считать себестоимость и заполнять движения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ОстаткиНоменклатуры.ОстаткиИОбороты</a:t>
            </a:r>
            <a:r>
              <a:rPr lang="ru-RU" dirty="0"/>
              <a:t> </a:t>
            </a:r>
            <a:r>
              <a:rPr lang="ru-RU" dirty="0" err="1"/>
              <a:t>внутренее</a:t>
            </a:r>
            <a:r>
              <a:rPr lang="ru-RU" dirty="0"/>
              <a:t> соединение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ЗначенияХарактеристикСвойств</a:t>
            </a:r>
            <a:r>
              <a:rPr lang="ru-RU" dirty="0"/>
              <a:t> по свойству где характеристика и сгруппировать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Агенты, Субконто - 2 (Агенты, Номенклатура, Склады), признак учета - валютный для ресурса </a:t>
            </a:r>
            <a:r>
              <a:rPr lang="ru-RU" dirty="0" err="1"/>
              <a:t>СуммаВал</a:t>
            </a:r>
            <a:r>
              <a:rPr lang="ru-RU" dirty="0"/>
              <a:t> в </a:t>
            </a:r>
            <a:r>
              <a:rPr lang="ru-RU" dirty="0" err="1"/>
              <a:t>рб</a:t>
            </a:r>
            <a:r>
              <a:rPr lang="ru-RU" dirty="0"/>
              <a:t>, счет товары (Количественный | Номенклатура, Склады), счет Агенты (Валютный | Агенты)</a:t>
            </a:r>
          </a:p>
          <a:p>
            <a:r>
              <a:rPr lang="ru-RU" dirty="0"/>
              <a:t>Код общего модуля: запрос для получения валюты для агента</a:t>
            </a:r>
          </a:p>
          <a:p>
            <a:r>
              <a:rPr lang="ru-RU" dirty="0"/>
              <a:t>Код справочника Агенты: перед записью получить старую валюту и сравнить с устанавливаемой, если это не первая установка и валюты отличаются, тогда отказ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запросом, сделать проводки из выборки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товары, складу и номенклатуре, сделать запрос (сгруппированную </a:t>
            </a:r>
            <a:r>
              <a:rPr lang="ru-RU" dirty="0" err="1"/>
              <a:t>тч</a:t>
            </a:r>
            <a:r>
              <a:rPr lang="ru-RU" dirty="0"/>
              <a:t> левым соединением с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Управленческий.Остатки</a:t>
            </a:r>
            <a:r>
              <a:rPr lang="ru-RU" dirty="0"/>
              <a:t> по счету товары, складу из </a:t>
            </a:r>
            <a:r>
              <a:rPr lang="ru-RU" dirty="0" err="1"/>
              <a:t>дкоумента</a:t>
            </a:r>
            <a:r>
              <a:rPr lang="ru-RU" dirty="0"/>
              <a:t> и номенклатуре), до выборки инициализировать переменную </a:t>
            </a:r>
            <a:r>
              <a:rPr lang="ru-RU" dirty="0" err="1"/>
              <a:t>СебестоимостьИтого</a:t>
            </a:r>
            <a:r>
              <a:rPr lang="ru-RU" dirty="0"/>
              <a:t>, в выборке проверять Остаток, считать </a:t>
            </a:r>
            <a:r>
              <a:rPr lang="ru-RU" dirty="0" err="1"/>
              <a:t>себестоимось</a:t>
            </a:r>
            <a:r>
              <a:rPr lang="ru-RU" dirty="0"/>
              <a:t> и делать проводку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- </a:t>
            </a:r>
            <a:r>
              <a:rPr lang="ru-RU" dirty="0" err="1"/>
              <a:t>кт</a:t>
            </a:r>
            <a:r>
              <a:rPr lang="ru-RU" dirty="0"/>
              <a:t> Товары и увеличивать </a:t>
            </a:r>
            <a:r>
              <a:rPr lang="ru-RU" dirty="0" err="1"/>
              <a:t>СебестоимостьИтого</a:t>
            </a:r>
            <a:r>
              <a:rPr lang="ru-RU" dirty="0"/>
              <a:t>, за выборкой сделать продажную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, Если заполнен Агент, то получаем валюту агента, затем её курс на дату документа, считаем сумму вознаграждения в рублях и валюте и делаем проводку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- </a:t>
            </a:r>
            <a:r>
              <a:rPr lang="ru-RU" dirty="0" err="1"/>
              <a:t>кт</a:t>
            </a:r>
            <a:r>
              <a:rPr lang="ru-RU" dirty="0"/>
              <a:t> Агенты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Остатки по счету Агенты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ГрафикиРаботы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</a:t>
            </a:r>
            <a:r>
              <a:rPr lang="ru-RU" dirty="0" err="1"/>
              <a:t>ГрафикРаботы</a:t>
            </a:r>
            <a:r>
              <a:rPr lang="ru-RU" dirty="0"/>
              <a:t>, Дата | Часов, Дней), В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переименовать Оклад в </a:t>
            </a:r>
            <a:r>
              <a:rPr lang="ru-RU" dirty="0" err="1"/>
              <a:t>ТарифнуюСтавку</a:t>
            </a:r>
            <a:r>
              <a:rPr lang="ru-RU" dirty="0"/>
              <a:t>, план видов расчета </a:t>
            </a:r>
            <a:r>
              <a:rPr lang="ru-RU" dirty="0" err="1"/>
              <a:t>ОсновныеНачисления</a:t>
            </a:r>
            <a:r>
              <a:rPr lang="ru-RU" dirty="0"/>
              <a:t> есть период, есть база (Больничный (база - оклад), Оклад (Вытесняющий - больничный)),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(Сотрудник, Подразделение | Результат, </a:t>
            </a:r>
            <a:r>
              <a:rPr lang="ru-RU" dirty="0" err="1"/>
              <a:t>РабочихДней</a:t>
            </a:r>
            <a:r>
              <a:rPr lang="ru-RU" dirty="0"/>
              <a:t> | </a:t>
            </a:r>
            <a:r>
              <a:rPr lang="ru-RU" dirty="0" err="1"/>
              <a:t>ГрафикРаботы</a:t>
            </a:r>
            <a:r>
              <a:rPr lang="ru-RU" dirty="0"/>
              <a:t>, ...)</a:t>
            </a:r>
          </a:p>
          <a:p>
            <a:r>
              <a:rPr lang="ru-RU" dirty="0"/>
              <a:t>Код начисления: Запрос для формирования рабочего набора записей (</a:t>
            </a:r>
            <a:r>
              <a:rPr lang="ru-RU" dirty="0" err="1"/>
              <a:t>тч</a:t>
            </a:r>
            <a:r>
              <a:rPr lang="ru-RU" dirty="0"/>
              <a:t> документа с окладами в вт1, вт1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 - первый пакет, </a:t>
            </a:r>
            <a:r>
              <a:rPr lang="ru-RU" dirty="0" err="1"/>
              <a:t>тч</a:t>
            </a:r>
            <a:r>
              <a:rPr lang="ru-RU" dirty="0"/>
              <a:t> документа с больничными и </a:t>
            </a:r>
            <a:r>
              <a:rPr lang="ru-RU" dirty="0" err="1"/>
              <a:t>почсчетом</a:t>
            </a:r>
            <a:r>
              <a:rPr lang="ru-RU" dirty="0"/>
              <a:t> количества месяцев - второй пакет), Обход результата запроса по Окладу, заполнение движений в регистре, Обход результата запроса по Больничному, заполнение движений в регистре (Разбиваем заданный период больничного по месяцам, при этом для каждого записи в качестве начала периода действия устанавливаем начало месяца, в качестве конца - конец месяца, переопределяем только начало периода действия для первой строки и конец периода действия для последней строки), получаем таблицу дополнений и заполняем движения </a:t>
            </a:r>
            <a:r>
              <a:rPr lang="ru-RU" dirty="0" err="1"/>
              <a:t>сторно</a:t>
            </a:r>
            <a:r>
              <a:rPr lang="ru-RU" dirty="0"/>
              <a:t>, </a:t>
            </a:r>
            <a:r>
              <a:rPr lang="ru-RU" dirty="0" err="1"/>
              <a:t>записывам</a:t>
            </a:r>
            <a:r>
              <a:rPr lang="ru-RU" dirty="0"/>
              <a:t> подготовленные движения, переходим к расчету оклада, делаем запрос (данные графика по регистратору и виду расчета оклад), проходим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, ищем в выборке по номеру строки считаем результат и заполняем движения, записываем движения без пересчета, переходим к расчету больничного, делаем запрос (</a:t>
            </a:r>
            <a:r>
              <a:rPr lang="ru-RU" dirty="0" err="1"/>
              <a:t>БазаОсновныеНачисления</a:t>
            </a:r>
            <a:r>
              <a:rPr lang="ru-RU" dirty="0"/>
              <a:t> по регистратору и виду расчета больничный), проходим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, ищем в выборке по номеру строки считаем результат и заполняем движения, записываем движения без пересчета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по виду расчета больничный и периоду между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реквизит Фото с типом </a:t>
            </a:r>
            <a:r>
              <a:rPr lang="ru-RU" dirty="0" err="1"/>
              <a:t>ХранилищеЗначений</a:t>
            </a:r>
            <a:r>
              <a:rPr lang="ru-RU" dirty="0"/>
              <a:t>, На форме строковый реквизит </a:t>
            </a:r>
            <a:r>
              <a:rPr lang="ru-RU" dirty="0" err="1"/>
              <a:t>СсылкаНаФото</a:t>
            </a:r>
            <a:r>
              <a:rPr lang="ru-RU" dirty="0"/>
              <a:t> и кнопка для Загрузки</a:t>
            </a:r>
          </a:p>
          <a:p>
            <a:r>
              <a:rPr lang="ru-RU" dirty="0"/>
              <a:t>Код формы: при создании на сервере В переменную </a:t>
            </a:r>
            <a:r>
              <a:rPr lang="ru-RU" dirty="0" err="1"/>
              <a:t>СсылкаНаФото</a:t>
            </a:r>
            <a:r>
              <a:rPr lang="ru-RU" dirty="0"/>
              <a:t> помещаем ссылку на реквизит с изображением, при нажатии на кнопку загрузить начинаем помещение файла, после выполняется обработка в которой помещаем в реквизит адрес во временном хранилище на выбранное изображение, перед записью  Если в реквизит </a:t>
            </a:r>
            <a:r>
              <a:rPr lang="ru-RU" dirty="0" err="1"/>
              <a:t>СсылкаНаФото</a:t>
            </a:r>
            <a:r>
              <a:rPr lang="ru-RU"/>
              <a:t> был ранее помещен адрес на картинку, то извлекаем картинку и сохраняем в реквизите Фото</a:t>
            </a:r>
          </a:p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705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80902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716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01169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("Свойство", "Свойство");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контроль остатков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РасходнаяНакладнаяСписокНоменклатуры.Свойство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Свойство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втТЧТовары.Свойство.Представление</a:t>
            </a:r>
            <a:r>
              <a:rPr lang="ru-RU" dirty="0"/>
              <a:t> КАК </a:t>
            </a:r>
            <a:r>
              <a:rPr lang="ru-RU" dirty="0" err="1"/>
              <a:t>СвойствоПредставление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(Номенклатура, Свойство)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втТЧТовары.Свойство</a:t>
            </a:r>
            <a:r>
              <a:rPr lang="ru-RU" dirty="0"/>
              <a:t> КАК Свойство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втТЧТовары.Свойство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</a:t>
            </a:r>
          </a:p>
          <a:p>
            <a:r>
              <a:rPr lang="ru-RU" dirty="0"/>
              <a:t>			" со свойством " + </a:t>
            </a:r>
            <a:r>
              <a:rPr lang="ru-RU" dirty="0" err="1"/>
              <a:t>Выборка.СвойствоПредставление</a:t>
            </a:r>
            <a:r>
              <a:rPr lang="ru-RU" dirty="0"/>
              <a:t> +</a:t>
            </a:r>
          </a:p>
          <a:p>
            <a:r>
              <a:rPr lang="ru-RU" dirty="0"/>
              <a:t>			" в количестве " + (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Выборка.Количество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717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4130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?(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				   </a:t>
            </a:r>
            <a:r>
              <a:rPr lang="ru-RU" dirty="0" err="1"/>
              <a:t>Выборка.СуммаОстаток</a:t>
            </a:r>
            <a:r>
              <a:rPr lang="ru-RU" dirty="0"/>
              <a:t>,</a:t>
            </a:r>
          </a:p>
          <a:p>
            <a:r>
              <a:rPr lang="ru-RU" dirty="0"/>
              <a:t>						  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);</a:t>
            </a:r>
          </a:p>
          <a:p>
            <a:r>
              <a:rPr lang="ru-RU" dirty="0"/>
              <a:t>						   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						   </a:t>
            </a:r>
          </a:p>
          <a:p>
            <a:r>
              <a:rPr lang="ru-RU" dirty="0"/>
              <a:t>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агентское вознаграждение</a:t>
            </a:r>
          </a:p>
          <a:p>
            <a:r>
              <a:rPr lang="ru-RU" dirty="0"/>
              <a:t>	Если Не </a:t>
            </a:r>
            <a:r>
              <a:rPr lang="ru-RU" dirty="0" err="1"/>
              <a:t>Агент.Пустая</a:t>
            </a:r>
            <a:r>
              <a:rPr lang="ru-RU" dirty="0"/>
              <a:t>() Тогда		</a:t>
            </a:r>
          </a:p>
          <a:p>
            <a:r>
              <a:rPr lang="ru-RU" dirty="0"/>
              <a:t>		Валюта = </a:t>
            </a:r>
            <a:r>
              <a:rPr lang="ru-RU" dirty="0" err="1"/>
              <a:t>ОбщегоНазначения.ВалютаАгента</a:t>
            </a:r>
            <a:r>
              <a:rPr lang="ru-RU" dirty="0"/>
              <a:t>(Агент);</a:t>
            </a:r>
          </a:p>
          <a:p>
            <a:r>
              <a:rPr lang="ru-RU" dirty="0"/>
              <a:t>	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Валюта)).Курс;</a:t>
            </a:r>
          </a:p>
          <a:p>
            <a:r>
              <a:rPr lang="ru-RU" dirty="0"/>
              <a:t>		Если Валюта &lt;&gt;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 И Курс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курс валюты агента";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СуммаВознаграждения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(0.2*(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), 2);</a:t>
            </a:r>
          </a:p>
          <a:p>
            <a:r>
              <a:rPr lang="ru-RU" dirty="0"/>
              <a:t>		</a:t>
            </a:r>
            <a:r>
              <a:rPr lang="ru-RU" dirty="0" err="1"/>
              <a:t>СуммаВознагражденияВВалюте</a:t>
            </a:r>
            <a:r>
              <a:rPr lang="ru-RU" dirty="0"/>
              <a:t> = 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СуммаВознаграждения</a:t>
            </a:r>
            <a:r>
              <a:rPr lang="ru-RU" dirty="0"/>
              <a:t> / Курс, 2);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СуммаВознаграждения</a:t>
            </a:r>
            <a:r>
              <a:rPr lang="ru-RU" dirty="0"/>
              <a:t> &gt; 0 И </a:t>
            </a:r>
            <a:r>
              <a:rPr lang="ru-RU" dirty="0" err="1"/>
              <a:t>СуммаВознагражденияВВалюте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ПланыСчетов.Управленческий.Агенты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ПланыВидовХарактеристик.ВидыСубконто.Агенты</a:t>
            </a:r>
            <a:r>
              <a:rPr lang="ru-RU" dirty="0"/>
              <a:t>] = Агент;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Движение.СуммаВалКт</a:t>
            </a:r>
            <a:r>
              <a:rPr lang="ru-RU" dirty="0"/>
              <a:t> = </a:t>
            </a:r>
            <a:r>
              <a:rPr lang="ru-RU" dirty="0" err="1"/>
              <a:t>СуммаВознагражденияВВалюте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СуммаВознаграждения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99402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430997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815041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ОСНОВНЫЕ НАЧИСЛЕНИЯ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для формирования рабочего набора записей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ВТ_ТабЧасть_Оклад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	И 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= &amp;</a:t>
            </a:r>
            <a:r>
              <a:rPr lang="ru-RU" dirty="0" err="1"/>
              <a:t>ВидРасчетаОклад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Сотрудник,</a:t>
            </a:r>
          </a:p>
          <a:p>
            <a:r>
              <a:rPr lang="ru-RU" dirty="0"/>
              <a:t>	|	Подразделение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|	&amp;</a:t>
            </a:r>
            <a:r>
              <a:rPr lang="ru-RU" dirty="0" err="1"/>
              <a:t>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</a:t>
            </a:r>
            <a:r>
              <a:rPr lang="ru-RU" dirty="0"/>
              <a:t> КАК </a:t>
            </a:r>
            <a:r>
              <a:rPr lang="ru-RU" dirty="0" err="1"/>
              <a:t>ВТ_ТабЧасть_Оклад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|				(Сотрудник, Подразделение)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ВТ_ТабЧасть_Оклад.Сотрудник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ВТ_ТабЧасть_Оклад.Подразделение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ВТ_ТабЧасть_Оклад</a:t>
            </a:r>
            <a:r>
              <a:rPr lang="ru-RU" dirty="0"/>
              <a:t> КАК </a:t>
            </a:r>
            <a:r>
              <a:rPr lang="ru-RU" dirty="0" err="1"/>
              <a:t>ВТ_ТабЧасть_Оклад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ВТ_ТабЧасть_Оклад.Сотрудник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ВТ_ТабЧасть_Оклад.Подразделение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|	&amp;</a:t>
            </a:r>
            <a:r>
              <a:rPr lang="ru-RU" dirty="0" err="1"/>
              <a:t>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|	РАЗНОСТЬДАТ(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МЕСЯЦ) КАК </a:t>
            </a:r>
            <a:r>
              <a:rPr lang="ru-RU" dirty="0" err="1"/>
              <a:t>КоличествоМесяцев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	И 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= &amp;</a:t>
            </a:r>
            <a:r>
              <a:rPr lang="ru-RU" dirty="0" err="1"/>
              <a:t>ВидРасчетаБольничный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ВидРасчетаОклад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ВидРасчетаБольничный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МассивРезультатов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результата запроса по Окладу, заполнение движений в регистре</a:t>
            </a:r>
          </a:p>
          <a:p>
            <a:r>
              <a:rPr lang="ru-RU" dirty="0"/>
              <a:t>	</a:t>
            </a:r>
            <a:r>
              <a:rPr lang="ru-RU" dirty="0" err="1"/>
              <a:t>ВыборкаОклад</a:t>
            </a:r>
            <a:r>
              <a:rPr lang="ru-RU" dirty="0"/>
              <a:t> = </a:t>
            </a:r>
            <a:r>
              <a:rPr lang="ru-RU" dirty="0" err="1"/>
              <a:t>МассивРезультатов</a:t>
            </a:r>
            <a:r>
              <a:rPr lang="ru-RU" dirty="0"/>
              <a:t>[1].Выбрать();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ВыборкаОклад.Следующий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результата запроса по Больничному, заполнение движений в регистре</a:t>
            </a:r>
          </a:p>
          <a:p>
            <a:r>
              <a:rPr lang="ru-RU" dirty="0"/>
              <a:t>	</a:t>
            </a:r>
            <a:r>
              <a:rPr lang="ru-RU" dirty="0" err="1"/>
              <a:t>ВыборкаБольничный</a:t>
            </a:r>
            <a:r>
              <a:rPr lang="ru-RU" dirty="0"/>
              <a:t> = </a:t>
            </a:r>
            <a:r>
              <a:rPr lang="ru-RU" dirty="0" err="1"/>
              <a:t>МассивРезультатов</a:t>
            </a:r>
            <a:r>
              <a:rPr lang="ru-RU" dirty="0"/>
              <a:t>[2].Выбрать();</a:t>
            </a:r>
          </a:p>
          <a:p>
            <a:r>
              <a:rPr lang="ru-RU" dirty="0"/>
              <a:t>	// Разбиваем заданный период больничного по месяцам, при этом для каждого записи в качестве начала периода действия </a:t>
            </a:r>
          </a:p>
          <a:p>
            <a:r>
              <a:rPr lang="ru-RU" dirty="0"/>
              <a:t>	// устанавливаем начало месяца, в качестве конца - конец месяца, переопределяем только начало периода действия </a:t>
            </a:r>
          </a:p>
          <a:p>
            <a:r>
              <a:rPr lang="ru-RU" dirty="0"/>
              <a:t>	// для первой строки и конец периода действия для последней строки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ВыборкаБольничный.Следующий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Для </a:t>
            </a:r>
            <a:r>
              <a:rPr lang="ru-RU" dirty="0" err="1"/>
              <a:t>ИндексМесяца</a:t>
            </a:r>
            <a:r>
              <a:rPr lang="ru-RU" dirty="0"/>
              <a:t> = 0 По </a:t>
            </a:r>
            <a:r>
              <a:rPr lang="ru-RU" dirty="0" err="1"/>
              <a:t>ВыборкаБольничный.КоличествоМесяцев</a:t>
            </a:r>
            <a:r>
              <a:rPr lang="ru-RU" dirty="0"/>
              <a:t>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ВыборкаБольничный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НачалоТекущегоМесяца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 (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ВыборкаБольничный.ДатаНачала</a:t>
            </a:r>
            <a:r>
              <a:rPr lang="ru-RU" dirty="0"/>
              <a:t>, </a:t>
            </a:r>
            <a:r>
              <a:rPr lang="ru-RU" dirty="0" err="1"/>
              <a:t>ИндексМесяца</a:t>
            </a:r>
            <a:r>
              <a:rPr lang="ru-RU" dirty="0"/>
              <a:t>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ИндексМесяца</a:t>
            </a:r>
            <a:r>
              <a:rPr lang="ru-RU" dirty="0"/>
              <a:t> = 0 Тогда</a:t>
            </a:r>
          </a:p>
          <a:p>
            <a:r>
              <a:rPr lang="ru-RU" dirty="0"/>
              <a:t>				</a:t>
            </a:r>
            <a:r>
              <a:rPr lang="ru-RU" dirty="0" err="1"/>
              <a:t>ПериодДействияНачало</a:t>
            </a:r>
            <a:r>
              <a:rPr lang="ru-RU" dirty="0"/>
              <a:t> = </a:t>
            </a:r>
            <a:r>
              <a:rPr lang="ru-RU" dirty="0" err="1"/>
              <a:t>ВыборкаБольничный.ДатаНачала</a:t>
            </a:r>
            <a:r>
              <a:rPr lang="ru-RU" dirty="0"/>
              <a:t> // Переопределение значения </a:t>
            </a:r>
            <a:r>
              <a:rPr lang="ru-RU" dirty="0" err="1"/>
              <a:t>ПериодДействияНачало</a:t>
            </a:r>
            <a:r>
              <a:rPr lang="ru-RU" dirty="0"/>
              <a:t> для первой строки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ПериодДействияНачало</a:t>
            </a:r>
            <a:r>
              <a:rPr lang="ru-RU" dirty="0"/>
              <a:t> = </a:t>
            </a:r>
            <a:r>
              <a:rPr lang="ru-RU" dirty="0" err="1"/>
              <a:t>НачалоТекущегоМесяца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             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ПериодДействияНачало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НачалоТекущегоМесяца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НачалоТекущегоМесяца</a:t>
            </a:r>
            <a:r>
              <a:rPr lang="ru-RU" dirty="0"/>
              <a:t>, -1);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ВыборкаБольничный.ДатаОкончания</a:t>
            </a:r>
            <a:r>
              <a:rPr lang="ru-RU" dirty="0"/>
              <a:t>;  // Переопределение значения </a:t>
            </a:r>
            <a:r>
              <a:rPr lang="ru-RU" dirty="0" err="1"/>
              <a:t>ПериодДействияКонец</a:t>
            </a:r>
            <a:r>
              <a:rPr lang="ru-RU" dirty="0"/>
              <a:t> для последней строки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// Данные могут вводиться задним числом, значит необходимо сформировать </a:t>
            </a:r>
            <a:r>
              <a:rPr lang="ru-RU" dirty="0" err="1"/>
              <a:t>сторно</a:t>
            </a:r>
            <a:r>
              <a:rPr lang="ru-RU" dirty="0"/>
              <a:t> записи</a:t>
            </a:r>
          </a:p>
          <a:p>
            <a:r>
              <a:rPr lang="ru-RU" dirty="0"/>
              <a:t>	</a:t>
            </a:r>
            <a:r>
              <a:rPr lang="ru-RU" dirty="0" err="1"/>
              <a:t>СторноЗаписи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Сторно</a:t>
            </a:r>
            <a:r>
              <a:rPr lang="ru-RU" dirty="0"/>
              <a:t> Из </a:t>
            </a:r>
            <a:r>
              <a:rPr lang="ru-RU" dirty="0" err="1"/>
              <a:t>СторноЗаписи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Сторно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Сторно.ПериодРегистрацииСторно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Сторно.ПериодДействияНачалоСторно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Сторно.ПериодДействияКонецСторно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Запись рабочего набора записей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Окончательный расчет данных в регистре</a:t>
            </a:r>
          </a:p>
          <a:p>
            <a:r>
              <a:rPr lang="ru-RU" dirty="0"/>
              <a:t>	// РАСЧЕТ ОКЛАДА</a:t>
            </a:r>
          </a:p>
          <a:p>
            <a:r>
              <a:rPr lang="ru-RU" dirty="0"/>
              <a:t>	// Формула расчета: [Количество отработанных часов] * [Тарифная ставка]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ЧасовФакт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ОсновныеНачисленияДанныеГрафика.ТарифнаяСтавка</a:t>
            </a:r>
            <a:r>
              <a:rPr lang="ru-RU" dirty="0"/>
              <a:t>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ДнейПлан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|			Регистратор = &amp;Регистратор</a:t>
            </a:r>
          </a:p>
          <a:p>
            <a:r>
              <a:rPr lang="ru-RU" dirty="0"/>
              <a:t>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ВидРасчетаОклад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ВидРасчетаОклад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СтруктураПоиска.Вставить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", 0);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Запись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СтруктураПоиска.НомерСтроки</a:t>
            </a:r>
            <a:r>
              <a:rPr lang="ru-RU" dirty="0"/>
              <a:t> = </a:t>
            </a:r>
            <a:r>
              <a:rPr lang="ru-RU" dirty="0" err="1"/>
              <a:t>Запись.НомерСтроки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Запись.Сторно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Запись.Результат</a:t>
            </a:r>
            <a:r>
              <a:rPr lang="ru-RU" dirty="0"/>
              <a:t> = - </a:t>
            </a:r>
            <a:r>
              <a:rPr lang="ru-RU" dirty="0" err="1"/>
              <a:t>Выборка.ЧасовФакт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Запись.РабочихДней</a:t>
            </a:r>
            <a:r>
              <a:rPr lang="ru-RU" dirty="0"/>
              <a:t> = 0; // </a:t>
            </a:r>
            <a:r>
              <a:rPr lang="ru-RU" dirty="0" err="1"/>
              <a:t>Сторно</a:t>
            </a:r>
            <a:r>
              <a:rPr lang="ru-RU" dirty="0"/>
              <a:t> запись не должна изменить количество плановых (рабочих) дней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Запись.Результат</a:t>
            </a:r>
            <a:r>
              <a:rPr lang="ru-RU" dirty="0"/>
              <a:t> = </a:t>
            </a:r>
            <a:r>
              <a:rPr lang="ru-RU" dirty="0" err="1"/>
              <a:t>Выборка.ЧасовФакт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Запись.РабочихДней</a:t>
            </a:r>
            <a:r>
              <a:rPr lang="ru-RU" dirty="0"/>
              <a:t> = </a:t>
            </a:r>
            <a:r>
              <a:rPr lang="ru-RU" dirty="0" err="1"/>
              <a:t>Выборка.ДнейПлан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Запись.ЧасовФакт</a:t>
            </a:r>
            <a:r>
              <a:rPr lang="ru-RU" dirty="0"/>
              <a:t> = </a:t>
            </a:r>
            <a:r>
              <a:rPr lang="ru-RU" dirty="0" err="1"/>
              <a:t>Выборка.ЧасовФакт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                  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РАСЧЕТ БОЛЬНИЧНОГО	</a:t>
            </a:r>
          </a:p>
          <a:p>
            <a:r>
              <a:rPr lang="ru-RU" dirty="0"/>
              <a:t>	// Формула расчета: [Сумма базы (по окладу)][Количество рабочих дней в базовом периоде] * [Количество дней больничного]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РАЗНОСТЬДАТ(</a:t>
            </a:r>
            <a:r>
              <a:rPr lang="ru-RU" dirty="0" err="1"/>
              <a:t>ОсновныеНачисленияБазаОсновныеНачисления.ПериодДействияНачало</a:t>
            </a:r>
            <a:r>
              <a:rPr lang="ru-RU" dirty="0"/>
              <a:t>, </a:t>
            </a:r>
            <a:r>
              <a:rPr lang="ru-RU" dirty="0" err="1"/>
              <a:t>ОсновныеНачисленияБазаОсновныеНачисления.ПериодДействияКонец</a:t>
            </a:r>
            <a:r>
              <a:rPr lang="ru-RU" dirty="0"/>
              <a:t>, ДЕНЬ) + 1 КАК </a:t>
            </a:r>
            <a:r>
              <a:rPr lang="ru-RU" dirty="0" err="1"/>
              <a:t>ДнейБолезни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ОсновныеНачисленияБазаОсновныеНачисления.РабочихДнейБаза</a:t>
            </a:r>
            <a:r>
              <a:rPr lang="ru-RU" dirty="0"/>
              <a:t> КАК </a:t>
            </a:r>
            <a:r>
              <a:rPr lang="ru-RU" dirty="0" err="1"/>
              <a:t>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|			&amp;Измерения,</a:t>
            </a:r>
          </a:p>
          <a:p>
            <a:r>
              <a:rPr lang="ru-RU" dirty="0"/>
              <a:t>	|			&amp;Измерения,</a:t>
            </a:r>
          </a:p>
          <a:p>
            <a:r>
              <a:rPr lang="ru-RU" dirty="0"/>
              <a:t>	|			,</a:t>
            </a:r>
          </a:p>
          <a:p>
            <a:r>
              <a:rPr lang="ru-RU" dirty="0"/>
              <a:t>	|			Регистратор = &amp;Регистратор</a:t>
            </a:r>
          </a:p>
          <a:p>
            <a:r>
              <a:rPr lang="ru-RU" dirty="0"/>
              <a:t>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ВидРасчетаБольничный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 (2);</a:t>
            </a:r>
          </a:p>
          <a:p>
            <a:r>
              <a:rPr lang="ru-RU" dirty="0"/>
              <a:t>	Измерения[0] = "Сотрудник";</a:t>
            </a:r>
          </a:p>
          <a:p>
            <a:r>
              <a:rPr lang="ru-RU" dirty="0"/>
              <a:t>	Измерения[1] = "Подразделение";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ВидРасчетаБольничный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СтруктураПоиска.Вставить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", 0);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Запись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СтруктураПоиска.НомерСтроки</a:t>
            </a:r>
            <a:r>
              <a:rPr lang="ru-RU" dirty="0"/>
              <a:t> = </a:t>
            </a:r>
            <a:r>
              <a:rPr lang="ru-RU" dirty="0" err="1"/>
              <a:t>Запись.НомерСтроки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Запись.Результат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= 0, 0,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 * </a:t>
            </a:r>
            <a:r>
              <a:rPr lang="ru-RU" dirty="0" err="1"/>
              <a:t>Выборка.ДнейБолезни</a:t>
            </a:r>
            <a:r>
              <a:rPr lang="ru-RU" dirty="0"/>
              <a:t>);			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Запись.ДнейБолезни</a:t>
            </a:r>
            <a:r>
              <a:rPr lang="ru-RU" dirty="0"/>
              <a:t> = </a:t>
            </a:r>
            <a:r>
              <a:rPr lang="ru-RU" dirty="0" err="1"/>
              <a:t>Выборка.ДнейБолезни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Запись.БазаРабочихДней</a:t>
            </a:r>
            <a:r>
              <a:rPr lang="ru-RU" dirty="0"/>
              <a:t> = </a:t>
            </a:r>
            <a:r>
              <a:rPr lang="ru-RU" dirty="0" err="1"/>
              <a:t>Выборка.БазаРабочихДней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Запись.БазаНачислений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69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03.11.2024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03.11.2024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03.11.2024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03.11.2024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03.11.2024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03.11.2024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03.11.2024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03.11.2024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03.11.2024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03.11.2024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03.11.2024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03.11.2024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3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4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7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3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6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2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4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7.png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1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4.png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1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7.pn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7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7.png"/><Relationship Id="rId4" Type="http://schemas.openxmlformats.org/officeDocument/2006/relationships/image" Target="../media/image516.png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4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6.png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5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1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4.png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9.png"/><Relationship Id="rId4" Type="http://schemas.openxmlformats.org/officeDocument/2006/relationships/image" Target="../media/image568.png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8.png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4.png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9.png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5.png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8.png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9.png"/><Relationship Id="rId4" Type="http://schemas.openxmlformats.org/officeDocument/2006/relationships/image" Target="../media/image6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3.png"/><Relationship Id="rId2" Type="http://schemas.openxmlformats.org/officeDocument/2006/relationships/image" Target="../media/image6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4.png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7.png"/><Relationship Id="rId4" Type="http://schemas.openxmlformats.org/officeDocument/2006/relationships/image" Target="../media/image656.png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0.png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5.png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669.png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3.png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png"/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6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1.png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4.png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0.png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6.png"/><Relationship Id="rId4" Type="http://schemas.openxmlformats.org/officeDocument/2006/relationships/image" Target="../media/image695.png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9.png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2.png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4.png"/><Relationship Id="rId2" Type="http://schemas.openxmlformats.org/officeDocument/2006/relationships/image" Target="../media/image703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6.png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7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2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6.png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0.png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png"/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7.png"/><Relationship Id="rId4" Type="http://schemas.openxmlformats.org/officeDocument/2006/relationships/image" Target="../media/image726.png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729.png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6.png"/><Relationship Id="rId4" Type="http://schemas.openxmlformats.org/officeDocument/2006/relationships/image" Target="../media/image735.png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1.png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3.png"/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4.png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7.png"/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9.png"/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4.png"/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5.png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6.png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9.png"/><Relationship Id="rId2" Type="http://schemas.openxmlformats.org/officeDocument/2006/relationships/image" Target="../media/image758.png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3.png"/><Relationship Id="rId4" Type="http://schemas.openxmlformats.org/officeDocument/2006/relationships/image" Target="../media/image76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4.pn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6.png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8.png"/><Relationship Id="rId2" Type="http://schemas.openxmlformats.org/officeDocument/2006/relationships/image" Target="../media/image767.png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2.png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3.png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png"/><Relationship Id="rId2" Type="http://schemas.openxmlformats.org/officeDocument/2006/relationships/image" Target="../media/image7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8.png"/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9.png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4.png"/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5.png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8.png"/><Relationship Id="rId2" Type="http://schemas.openxmlformats.org/officeDocument/2006/relationships/image" Target="../media/image7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1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4.png"/><Relationship Id="rId2" Type="http://schemas.openxmlformats.org/officeDocument/2006/relationships/image" Target="../media/image7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5.png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png"/><Relationship Id="rId2" Type="http://schemas.openxmlformats.org/officeDocument/2006/relationships/image" Target="../media/image796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8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0.png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5.png"/><Relationship Id="rId5" Type="http://schemas.openxmlformats.org/officeDocument/2006/relationships/image" Target="../media/image804.png"/><Relationship Id="rId4" Type="http://schemas.openxmlformats.org/officeDocument/2006/relationships/image" Target="../media/image80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7.png"/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9.png"/><Relationship Id="rId4" Type="http://schemas.openxmlformats.org/officeDocument/2006/relationships/image" Target="../media/image808.png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2.png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image" Target="../media/image813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6.png"/><Relationship Id="rId2" Type="http://schemas.openxmlformats.org/officeDocument/2006/relationships/image" Target="../media/image8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7.png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9.png"/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0.png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2.png"/><Relationship Id="rId2" Type="http://schemas.openxmlformats.org/officeDocument/2006/relationships/image" Target="../media/image821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2" Type="http://schemas.openxmlformats.org/officeDocument/2006/relationships/image" Target="../media/image823.png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6.png"/><Relationship Id="rId2" Type="http://schemas.openxmlformats.org/officeDocument/2006/relationships/image" Target="../media/image8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7.png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9.png"/><Relationship Id="rId2" Type="http://schemas.openxmlformats.org/officeDocument/2006/relationships/image" Target="../media/image8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0.png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4.png"/><Relationship Id="rId2" Type="http://schemas.openxmlformats.org/officeDocument/2006/relationships/image" Target="../media/image833.png"/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6.png"/><Relationship Id="rId2" Type="http://schemas.openxmlformats.org/officeDocument/2006/relationships/image" Target="../media/image835.png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8.png"/><Relationship Id="rId2" Type="http://schemas.openxmlformats.org/officeDocument/2006/relationships/image" Target="../media/image837.png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39.png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2.png"/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4.png"/><Relationship Id="rId2" Type="http://schemas.openxmlformats.org/officeDocument/2006/relationships/image" Target="../media/image843.pn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5.png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8.png"/><Relationship Id="rId2" Type="http://schemas.openxmlformats.org/officeDocument/2006/relationships/image" Target="../media/image8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0.png"/><Relationship Id="rId4" Type="http://schemas.openxmlformats.org/officeDocument/2006/relationships/image" Target="../media/image8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2.png"/><Relationship Id="rId2" Type="http://schemas.openxmlformats.org/officeDocument/2006/relationships/image" Target="../media/image8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3.png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5.png"/><Relationship Id="rId2" Type="http://schemas.openxmlformats.org/officeDocument/2006/relationships/image" Target="../media/image8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7.png"/><Relationship Id="rId4" Type="http://schemas.openxmlformats.org/officeDocument/2006/relationships/image" Target="../media/image856.png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8.png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9.png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2.png"/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4.png"/><Relationship Id="rId2" Type="http://schemas.openxmlformats.org/officeDocument/2006/relationships/image" Target="../media/image8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6.png"/><Relationship Id="rId4" Type="http://schemas.openxmlformats.org/officeDocument/2006/relationships/image" Target="../media/image865.png"/></Relationships>
</file>

<file path=ppt/slides/_rels/slide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8.png"/><Relationship Id="rId2" Type="http://schemas.openxmlformats.org/officeDocument/2006/relationships/image" Target="../media/image8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9.png"/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3.png"/><Relationship Id="rId2" Type="http://schemas.openxmlformats.org/officeDocument/2006/relationships/image" Target="../media/image872.png"/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6.png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8.png"/><Relationship Id="rId7" Type="http://schemas.openxmlformats.org/officeDocument/2006/relationships/image" Target="../media/image882.png"/><Relationship Id="rId2" Type="http://schemas.openxmlformats.org/officeDocument/2006/relationships/image" Target="../media/image8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1.png"/><Relationship Id="rId5" Type="http://schemas.openxmlformats.org/officeDocument/2006/relationships/image" Target="../media/image880.png"/><Relationship Id="rId4" Type="http://schemas.openxmlformats.org/officeDocument/2006/relationships/image" Target="../media/image879.png"/></Relationships>
</file>

<file path=ppt/slides/_rels/slide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3.png"/><Relationship Id="rId1" Type="http://schemas.openxmlformats.org/officeDocument/2006/relationships/slideLayout" Target="../slideLayouts/slideLayout2.xml"/></Relationships>
</file>

<file path=ppt/slides/_rels/slide5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9.png"/><Relationship Id="rId3" Type="http://schemas.openxmlformats.org/officeDocument/2006/relationships/image" Target="../media/image884.png"/><Relationship Id="rId7" Type="http://schemas.openxmlformats.org/officeDocument/2006/relationships/image" Target="../media/image88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7.png"/><Relationship Id="rId5" Type="http://schemas.openxmlformats.org/officeDocument/2006/relationships/image" Target="../media/image886.png"/><Relationship Id="rId4" Type="http://schemas.openxmlformats.org/officeDocument/2006/relationships/image" Target="../media/image885.png"/><Relationship Id="rId9" Type="http://schemas.openxmlformats.org/officeDocument/2006/relationships/image" Target="../media/image890.png"/></Relationships>
</file>

<file path=ppt/slides/_rels/slide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2.png"/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2.xm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3.png"/><Relationship Id="rId1" Type="http://schemas.openxmlformats.org/officeDocument/2006/relationships/slideLayout" Target="../slideLayouts/slideLayout2.xml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6.png"/><Relationship Id="rId2" Type="http://schemas.openxmlformats.org/officeDocument/2006/relationships/image" Target="../media/image8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8.png"/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8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1.png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2.png"/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3.png"/><Relationship Id="rId1" Type="http://schemas.openxmlformats.org/officeDocument/2006/relationships/slideLayout" Target="../slideLayouts/slideLayout2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5.png"/><Relationship Id="rId2" Type="http://schemas.openxmlformats.org/officeDocument/2006/relationships/image" Target="../media/image904.png"/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png"/><Relationship Id="rId2" Type="http://schemas.openxmlformats.org/officeDocument/2006/relationships/image" Target="../media/image906.png"/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8.png"/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9.png"/><Relationship Id="rId1" Type="http://schemas.openxmlformats.org/officeDocument/2006/relationships/slideLayout" Target="../slideLayouts/slideLayout2.xml"/></Relationships>
</file>

<file path=ppt/slides/_rels/slide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3.png"/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4.png"/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6.png"/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7.png"/></Relationships>
</file>

<file path=ppt/slides/_rels/slide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9.png"/><Relationship Id="rId2" Type="http://schemas.openxmlformats.org/officeDocument/2006/relationships/image" Target="../media/image9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1.png"/><Relationship Id="rId4" Type="http://schemas.openxmlformats.org/officeDocument/2006/relationships/image" Target="../media/image920.png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3.png"/><Relationship Id="rId2" Type="http://schemas.openxmlformats.org/officeDocument/2006/relationships/image" Target="../media/image922.png"/><Relationship Id="rId1" Type="http://schemas.openxmlformats.org/officeDocument/2006/relationships/slideLayout" Target="../slideLayouts/slideLayout2.xml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5.png"/><Relationship Id="rId2" Type="http://schemas.openxmlformats.org/officeDocument/2006/relationships/image" Target="../media/image9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6.png"/></Relationships>
</file>

<file path=ppt/slides/_rels/slide5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7.png"/><Relationship Id="rId1" Type="http://schemas.openxmlformats.org/officeDocument/2006/relationships/slideLayout" Target="../slideLayouts/slideLayout2.xml"/></Relationships>
</file>

<file path=ppt/slides/_rels/slide5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9.png"/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/Relationships>
</file>

<file path=ppt/slides/_rels/slide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2.png"/></Relationships>
</file>

<file path=ppt/slides/_rels/slide5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3.png"/><Relationship Id="rId1" Type="http://schemas.openxmlformats.org/officeDocument/2006/relationships/slideLayout" Target="../slideLayouts/slideLayout2.xml"/></Relationships>
</file>

<file path=ppt/slides/_rels/slide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4.png"/><Relationship Id="rId1" Type="http://schemas.openxmlformats.org/officeDocument/2006/relationships/slideLayout" Target="../slideLayouts/slideLayout2.xml"/></Relationships>
</file>

<file path=ppt/slides/_rels/slide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5.png"/><Relationship Id="rId1" Type="http://schemas.openxmlformats.org/officeDocument/2006/relationships/slideLayout" Target="../slideLayouts/slideLayout2.xml"/></Relationships>
</file>

<file path=ppt/slides/_rels/slide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6.png"/><Relationship Id="rId1" Type="http://schemas.openxmlformats.org/officeDocument/2006/relationships/slideLayout" Target="../slideLayouts/slideLayout2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9.png"/><Relationship Id="rId2" Type="http://schemas.openxmlformats.org/officeDocument/2006/relationships/image" Target="../media/image9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1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3.png"/><Relationship Id="rId2" Type="http://schemas.openxmlformats.org/officeDocument/2006/relationships/image" Target="../media/image9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4.png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5.png"/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7.png"/><Relationship Id="rId2" Type="http://schemas.openxmlformats.org/officeDocument/2006/relationships/image" Target="../media/image946.png"/><Relationship Id="rId1" Type="http://schemas.openxmlformats.org/officeDocument/2006/relationships/slideLayout" Target="../slideLayouts/slideLayout2.xml"/></Relationships>
</file>

<file path=ppt/slides/_rels/slide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9.png"/><Relationship Id="rId2" Type="http://schemas.openxmlformats.org/officeDocument/2006/relationships/image" Target="../media/image9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0.png"/></Relationships>
</file>

<file path=ppt/slides/_rels/slide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2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2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4.png"/><Relationship Id="rId2" Type="http://schemas.openxmlformats.org/officeDocument/2006/relationships/image" Target="../media/image9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6.png"/><Relationship Id="rId4" Type="http://schemas.openxmlformats.org/officeDocument/2006/relationships/image" Target="../media/image955.png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7.png"/><Relationship Id="rId1" Type="http://schemas.openxmlformats.org/officeDocument/2006/relationships/slideLayout" Target="../slideLayouts/slideLayout2.xml"/></Relationships>
</file>

<file path=ppt/slides/_rels/slide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1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4.png"/><Relationship Id="rId5" Type="http://schemas.openxmlformats.org/officeDocument/2006/relationships/image" Target="../media/image963.png"/><Relationship Id="rId4" Type="http://schemas.openxmlformats.org/officeDocument/2006/relationships/image" Target="../media/image962.png"/></Relationships>
</file>

<file path=ppt/slides/_rels/slide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6.png"/><Relationship Id="rId2" Type="http://schemas.openxmlformats.org/officeDocument/2006/relationships/image" Target="../media/image9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8.png"/><Relationship Id="rId4" Type="http://schemas.openxmlformats.org/officeDocument/2006/relationships/image" Target="../media/image967.png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image" Target="../media/image969.png"/><Relationship Id="rId1" Type="http://schemas.openxmlformats.org/officeDocument/2006/relationships/slideLayout" Target="../slideLayouts/slideLayout2.xml"/></Relationships>
</file>

<file path=ppt/slides/_rels/slide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2.png"/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3.png"/></Relationships>
</file>

<file path=ppt/slides/_rels/slide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4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5.png"/></Relationships>
</file>

<file path=ppt/slides/_rels/slide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7.png"/><Relationship Id="rId2" Type="http://schemas.openxmlformats.org/officeDocument/2006/relationships/image" Target="../media/image9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8.png"/></Relationships>
</file>

<file path=ppt/slides/_rels/slide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9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2.png"/><Relationship Id="rId4" Type="http://schemas.openxmlformats.org/officeDocument/2006/relationships/image" Target="../media/image981.png"/></Relationships>
</file>

<file path=ppt/slides/_rels/slide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4.png"/><Relationship Id="rId2" Type="http://schemas.openxmlformats.org/officeDocument/2006/relationships/image" Target="../media/image9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6.png"/><Relationship Id="rId4" Type="http://schemas.openxmlformats.org/officeDocument/2006/relationships/image" Target="../media/image985.png"/></Relationships>
</file>

<file path=ppt/slides/_rels/slide5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4.png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8.png"/><Relationship Id="rId1" Type="http://schemas.openxmlformats.org/officeDocument/2006/relationships/slideLayout" Target="../slideLayouts/slideLayout2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989.png"/><Relationship Id="rId1" Type="http://schemas.openxmlformats.org/officeDocument/2006/relationships/slideLayout" Target="../slideLayouts/slideLayout2.xml"/></Relationships>
</file>

<file path=ppt/slides/_rels/slide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2.png"/><Relationship Id="rId2" Type="http://schemas.openxmlformats.org/officeDocument/2006/relationships/image" Target="../media/image991.png"/><Relationship Id="rId1" Type="http://schemas.openxmlformats.org/officeDocument/2006/relationships/slideLayout" Target="../slideLayouts/slideLayout2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5.png"/><Relationship Id="rId2" Type="http://schemas.openxmlformats.org/officeDocument/2006/relationships/image" Target="../media/image994.png"/><Relationship Id="rId1" Type="http://schemas.openxmlformats.org/officeDocument/2006/relationships/slideLayout" Target="../slideLayouts/slideLayout2.xml"/></Relationships>
</file>

<file path=ppt/slides/_rels/slide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7.png"/><Relationship Id="rId2" Type="http://schemas.openxmlformats.org/officeDocument/2006/relationships/image" Target="../media/image996.png"/><Relationship Id="rId1" Type="http://schemas.openxmlformats.org/officeDocument/2006/relationships/slideLayout" Target="../slideLayouts/slideLayout2.xml"/></Relationships>
</file>

<file path=ppt/slides/_rels/slide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9.png"/><Relationship Id="rId2" Type="http://schemas.openxmlformats.org/officeDocument/2006/relationships/image" Target="../media/image9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1.png"/><Relationship Id="rId4" Type="http://schemas.openxmlformats.org/officeDocument/2006/relationships/image" Target="../media/image1000.png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2.png"/><Relationship Id="rId1" Type="http://schemas.openxmlformats.org/officeDocument/2006/relationships/slideLayout" Target="../slideLayouts/slideLayout2.xml"/></Relationships>
</file>

<file path=ppt/slides/_rels/slide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4.png"/><Relationship Id="rId2" Type="http://schemas.openxmlformats.org/officeDocument/2006/relationships/image" Target="../media/image1003.png"/><Relationship Id="rId1" Type="http://schemas.openxmlformats.org/officeDocument/2006/relationships/slideLayout" Target="../slideLayouts/slideLayout2.xml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6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6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6.png"/><Relationship Id="rId2" Type="http://schemas.openxmlformats.org/officeDocument/2006/relationships/image" Target="../media/image100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8.png"/><Relationship Id="rId2" Type="http://schemas.openxmlformats.org/officeDocument/2006/relationships/image" Target="../media/image1007.png"/><Relationship Id="rId1" Type="http://schemas.openxmlformats.org/officeDocument/2006/relationships/slideLayout" Target="../slideLayouts/slideLayout2.xml"/></Relationships>
</file>

<file path=ppt/slides/_rels/slide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0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1.png"/></Relationships>
</file>

<file path=ppt/slides/_rels/slide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3.png"/><Relationship Id="rId2" Type="http://schemas.openxmlformats.org/officeDocument/2006/relationships/image" Target="../media/image1012.png"/><Relationship Id="rId1" Type="http://schemas.openxmlformats.org/officeDocument/2006/relationships/slideLayout" Target="../slideLayouts/slideLayout2.xml"/></Relationships>
</file>

<file path=ppt/slides/_rels/slide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5.png"/><Relationship Id="rId2" Type="http://schemas.openxmlformats.org/officeDocument/2006/relationships/image" Target="../media/image1014.png"/><Relationship Id="rId1" Type="http://schemas.openxmlformats.org/officeDocument/2006/relationships/slideLayout" Target="../slideLayouts/slideLayout2.xml"/></Relationships>
</file>

<file path=ppt/slides/_rels/slide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7.png"/><Relationship Id="rId2" Type="http://schemas.openxmlformats.org/officeDocument/2006/relationships/image" Target="../media/image1016.png"/><Relationship Id="rId1" Type="http://schemas.openxmlformats.org/officeDocument/2006/relationships/slideLayout" Target="../slideLayouts/slideLayout2.xml"/></Relationships>
</file>

<file path=ppt/slides/_rels/slide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9.png"/><Relationship Id="rId2" Type="http://schemas.openxmlformats.org/officeDocument/2006/relationships/image" Target="../media/image10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0.png"/></Relationships>
</file>

<file path=ppt/slides/_rels/slide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3.png"/></Relationships>
</file>

<file path=ppt/slides/_rels/slide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4.png"/><Relationship Id="rId1" Type="http://schemas.openxmlformats.org/officeDocument/2006/relationships/slideLayout" Target="../slideLayouts/slideLayout2.xml"/></Relationships>
</file>

<file path=ppt/slides/_rels/slide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/Relationships>
</file>

<file path=ppt/slides/_rels/slide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8.png"/><Relationship Id="rId2" Type="http://schemas.openxmlformats.org/officeDocument/2006/relationships/image" Target="../media/image10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image" Target="../media/image10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1.png"/></Relationships>
</file>

<file path=ppt/slides/_rels/slide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2.png"/><Relationship Id="rId1" Type="http://schemas.openxmlformats.org/officeDocument/2006/relationships/slideLayout" Target="../slideLayouts/slideLayout2.xml"/></Relationships>
</file>

<file path=ppt/slides/_rels/slide6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6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6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4.png"/><Relationship Id="rId1" Type="http://schemas.openxmlformats.org/officeDocument/2006/relationships/slideLayout" Target="../slideLayouts/slideLayout2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5.png"/><Relationship Id="rId1" Type="http://schemas.openxmlformats.org/officeDocument/2006/relationships/slideLayout" Target="../slideLayouts/slideLayout2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6.png"/><Relationship Id="rId1" Type="http://schemas.openxmlformats.org/officeDocument/2006/relationships/slideLayout" Target="../slideLayouts/slideLayout2.xml"/></Relationships>
</file>

<file path=ppt/slides/_rels/slide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image" Target="../media/image1037.png"/><Relationship Id="rId1" Type="http://schemas.openxmlformats.org/officeDocument/2006/relationships/slideLayout" Target="../slideLayouts/slideLayout2.xml"/></Relationships>
</file>

<file path=ppt/slides/_rels/slide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1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3.png"/><Relationship Id="rId4" Type="http://schemas.openxmlformats.org/officeDocument/2006/relationships/image" Target="../media/image1042.png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4.png"/><Relationship Id="rId1" Type="http://schemas.openxmlformats.org/officeDocument/2006/relationships/slideLayout" Target="../slideLayouts/slideLayout2.xml"/></Relationships>
</file>

<file path=ppt/slides/_rels/slide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5.png"/><Relationship Id="rId1" Type="http://schemas.openxmlformats.org/officeDocument/2006/relationships/slideLayout" Target="../slideLayouts/slideLayout2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2.xml"/></Relationships>
</file>

<file path=ppt/slides/_rels/slide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/Relationships>
</file>

<file path=ppt/slides/_rels/slide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2.xml"/></Relationships>
</file>

<file path=ppt/slides/_rels/slide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6.png"/></Relationships>
</file>

<file path=ppt/slides/_rels/slide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8.png"/><Relationship Id="rId2" Type="http://schemas.openxmlformats.org/officeDocument/2006/relationships/image" Target="../media/image10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9.png"/><Relationship Id="rId1" Type="http://schemas.openxmlformats.org/officeDocument/2006/relationships/slideLayout" Target="../slideLayouts/slideLayout2.xml"/></Relationships>
</file>

<file path=ppt/slides/_rels/slide6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1.png"/><Relationship Id="rId1" Type="http://schemas.openxmlformats.org/officeDocument/2006/relationships/slideLayout" Target="../slideLayouts/slideLayout2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2.png"/><Relationship Id="rId1" Type="http://schemas.openxmlformats.org/officeDocument/2006/relationships/slideLayout" Target="../slideLayouts/slideLayout2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4.png"/><Relationship Id="rId2" Type="http://schemas.openxmlformats.org/officeDocument/2006/relationships/image" Target="../media/image1053.png"/><Relationship Id="rId1" Type="http://schemas.openxmlformats.org/officeDocument/2006/relationships/slideLayout" Target="../slideLayouts/slideLayout2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5.png"/><Relationship Id="rId1" Type="http://schemas.openxmlformats.org/officeDocument/2006/relationships/slideLayout" Target="../slideLayouts/slideLayout2.xml"/></Relationships>
</file>

<file path=ppt/slides/_rels/slide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7.png"/><Relationship Id="rId2" Type="http://schemas.openxmlformats.org/officeDocument/2006/relationships/image" Target="../media/image1056.png"/><Relationship Id="rId1" Type="http://schemas.openxmlformats.org/officeDocument/2006/relationships/slideLayout" Target="../slideLayouts/slideLayout2.xml"/></Relationships>
</file>

<file path=ppt/slides/_rels/slide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image" Target="../media/image10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1.png"/><Relationship Id="rId1" Type="http://schemas.openxmlformats.org/officeDocument/2006/relationships/slideLayout" Target="../slideLayouts/slideLayout2.xml"/></Relationships>
</file>

<file path=ppt/slides/_rels/slide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2.png"/><Relationship Id="rId1" Type="http://schemas.openxmlformats.org/officeDocument/2006/relationships/slideLayout" Target="../slideLayouts/slideLayout2.xml"/></Relationships>
</file>

<file path=ppt/slides/_rels/slide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3.png"/><Relationship Id="rId1" Type="http://schemas.openxmlformats.org/officeDocument/2006/relationships/slideLayout" Target="../slideLayouts/slideLayout2.xml"/></Relationships>
</file>

<file path=ppt/slides/_rels/slide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4.png"/><Relationship Id="rId1" Type="http://schemas.openxmlformats.org/officeDocument/2006/relationships/slideLayout" Target="../slideLayouts/slideLayout2.xml"/></Relationships>
</file>

<file path=ppt/slides/_rels/slide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5.png"/><Relationship Id="rId1" Type="http://schemas.openxmlformats.org/officeDocument/2006/relationships/slideLayout" Target="../slideLayouts/slideLayout2.xml"/></Relationships>
</file>

<file path=ppt/slides/_rels/slide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7.png"/><Relationship Id="rId2" Type="http://schemas.openxmlformats.org/officeDocument/2006/relationships/image" Target="../media/image10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8.png"/></Relationships>
</file>

<file path=ppt/slides/_rels/slide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9.png"/><Relationship Id="rId1" Type="http://schemas.openxmlformats.org/officeDocument/2006/relationships/slideLayout" Target="../slideLayouts/slideLayout2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1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/Relationships>
</file>

<file path=ppt/slides/_rels/slide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3.png"/><Relationship Id="rId2" Type="http://schemas.openxmlformats.org/officeDocument/2006/relationships/image" Target="../media/image10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6.png"/><Relationship Id="rId2" Type="http://schemas.openxmlformats.org/officeDocument/2006/relationships/image" Target="../media/image1075.png"/><Relationship Id="rId1" Type="http://schemas.openxmlformats.org/officeDocument/2006/relationships/slideLayout" Target="../slideLayouts/slideLayout2.xml"/></Relationships>
</file>

<file path=ppt/slides/_rels/slide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7.png"/><Relationship Id="rId1" Type="http://schemas.openxmlformats.org/officeDocument/2006/relationships/slideLayout" Target="../slideLayouts/slideLayout2.xml"/></Relationships>
</file>

<file path=ppt/slides/_rels/slide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9.png"/></Relationships>
</file>

<file path=ppt/slides/_rels/slide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1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3.png"/><Relationship Id="rId2" Type="http://schemas.openxmlformats.org/officeDocument/2006/relationships/image" Target="../media/image10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5.png"/><Relationship Id="rId4" Type="http://schemas.openxmlformats.org/officeDocument/2006/relationships/image" Target="../media/image1084.png"/></Relationships>
</file>

<file path=ppt/slides/_rels/slide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6.png"/><Relationship Id="rId1" Type="http://schemas.openxmlformats.org/officeDocument/2006/relationships/slideLayout" Target="../slideLayouts/slideLayout2.xml"/></Relationships>
</file>

<file path=ppt/slides/_rels/slide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8.png"/><Relationship Id="rId2" Type="http://schemas.openxmlformats.org/officeDocument/2006/relationships/image" Target="../media/image1087.png"/><Relationship Id="rId1" Type="http://schemas.openxmlformats.org/officeDocument/2006/relationships/slideLayout" Target="../slideLayouts/slideLayout2.xml"/></Relationships>
</file>

<file path=ppt/slides/_rels/slide6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0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2.png"/><Relationship Id="rId4" Type="http://schemas.openxmlformats.org/officeDocument/2006/relationships/image" Target="../media/image1091.png"/></Relationships>
</file>

<file path=ppt/slides/_rels/slide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4.png"/><Relationship Id="rId2" Type="http://schemas.openxmlformats.org/officeDocument/2006/relationships/image" Target="../media/image10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6.png"/><Relationship Id="rId4" Type="http://schemas.openxmlformats.org/officeDocument/2006/relationships/image" Target="../media/image1095.png"/></Relationships>
</file>

<file path=ppt/slides/_rels/slide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8.png"/><Relationship Id="rId2" Type="http://schemas.openxmlformats.org/officeDocument/2006/relationships/image" Target="../media/image10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0.png"/><Relationship Id="rId4" Type="http://schemas.openxmlformats.org/officeDocument/2006/relationships/image" Target="../media/image109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openxmlformats.org/officeDocument/2006/relationships/image" Target="../media/image1101.png"/><Relationship Id="rId1" Type="http://schemas.openxmlformats.org/officeDocument/2006/relationships/slideLayout" Target="../slideLayouts/slideLayout2.xml"/></Relationships>
</file>

<file path=ppt/slides/_rels/slide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4.png"/><Relationship Id="rId2" Type="http://schemas.openxmlformats.org/officeDocument/2006/relationships/image" Target="../media/image1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5.png"/></Relationships>
</file>

<file path=ppt/slides/_rels/slide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7.png"/><Relationship Id="rId2" Type="http://schemas.openxmlformats.org/officeDocument/2006/relationships/image" Target="../media/image1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8.png"/></Relationships>
</file>

<file path=ppt/slides/_rels/slide6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109.png"/><Relationship Id="rId1" Type="http://schemas.openxmlformats.org/officeDocument/2006/relationships/slideLayout" Target="../slideLayouts/slideLayout2.xml"/></Relationships>
</file>

<file path=ppt/slides/_rels/slide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2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3.png"/></Relationships>
</file>

<file path=ppt/slides/_rels/slide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5.png"/><Relationship Id="rId2" Type="http://schemas.openxmlformats.org/officeDocument/2006/relationships/image" Target="../media/image1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6.png"/></Relationships>
</file>

<file path=ppt/slides/_rels/slide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8.png"/><Relationship Id="rId2" Type="http://schemas.openxmlformats.org/officeDocument/2006/relationships/image" Target="../media/image1117.png"/><Relationship Id="rId1" Type="http://schemas.openxmlformats.org/officeDocument/2006/relationships/slideLayout" Target="../slideLayouts/slideLayout2.xml"/></Relationships>
</file>

<file path=ppt/slides/_rels/slide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image" Target="../media/image1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2.png"/><Relationship Id="rId4" Type="http://schemas.openxmlformats.org/officeDocument/2006/relationships/image" Target="../media/image1121.png"/></Relationships>
</file>

<file path=ppt/slides/_rels/slide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3.png"/><Relationship Id="rId2" Type="http://schemas.openxmlformats.org/officeDocument/2006/relationships/image" Target="../media/image9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4.png"/></Relationships>
</file>

<file path=ppt/slides/_rels/slide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6.png"/><Relationship Id="rId2" Type="http://schemas.openxmlformats.org/officeDocument/2006/relationships/image" Target="../media/image1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8.png"/><Relationship Id="rId4" Type="http://schemas.openxmlformats.org/officeDocument/2006/relationships/image" Target="../media/image112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9.png"/><Relationship Id="rId1" Type="http://schemas.openxmlformats.org/officeDocument/2006/relationships/slideLayout" Target="../slideLayouts/slideLayout2.xml"/></Relationships>
</file>

<file path=ppt/slides/_rels/slide6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/Relationships>
</file>

<file path=ppt/slides/_rels/slide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2.png"/></Relationships>
</file>

<file path=ppt/slides/_rels/slide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3.png"/><Relationship Id="rId1" Type="http://schemas.openxmlformats.org/officeDocument/2006/relationships/slideLayout" Target="../slideLayouts/slideLayout2.xml"/></Relationships>
</file>

<file path=ppt/slides/_rels/slide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4.png"/><Relationship Id="rId1" Type="http://schemas.openxmlformats.org/officeDocument/2006/relationships/slideLayout" Target="../slideLayouts/slideLayout2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7.png"/><Relationship Id="rId2" Type="http://schemas.openxmlformats.org/officeDocument/2006/relationships/image" Target="../media/image1136.png"/><Relationship Id="rId1" Type="http://schemas.openxmlformats.org/officeDocument/2006/relationships/slideLayout" Target="../slideLayouts/slideLayout2.xml"/></Relationships>
</file>

<file path=ppt/slides/_rels/slide7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9.png"/><Relationship Id="rId2" Type="http://schemas.openxmlformats.org/officeDocument/2006/relationships/image" Target="../media/image1138.png"/><Relationship Id="rId1" Type="http://schemas.openxmlformats.org/officeDocument/2006/relationships/slideLayout" Target="../slideLayouts/slideLayout2.xml"/></Relationships>
</file>

<file path=ppt/slides/_rels/slide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1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/Relationships>
</file>

<file path=ppt/slides/_rels/slide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3.png"/><Relationship Id="rId2" Type="http://schemas.openxmlformats.org/officeDocument/2006/relationships/image" Target="../media/image1142.png"/><Relationship Id="rId1" Type="http://schemas.openxmlformats.org/officeDocument/2006/relationships/slideLayout" Target="../slideLayouts/slideLayout2.xml"/></Relationships>
</file>

<file path=ppt/slides/_rels/slide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5.png"/><Relationship Id="rId2" Type="http://schemas.openxmlformats.org/officeDocument/2006/relationships/image" Target="../media/image1144.png"/><Relationship Id="rId1" Type="http://schemas.openxmlformats.org/officeDocument/2006/relationships/slideLayout" Target="../slideLayouts/slideLayout2.xml"/></Relationships>
</file>

<file path=ppt/slides/_rels/slide7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7.png"/><Relationship Id="rId2" Type="http://schemas.openxmlformats.org/officeDocument/2006/relationships/image" Target="../media/image1146.png"/><Relationship Id="rId1" Type="http://schemas.openxmlformats.org/officeDocument/2006/relationships/slideLayout" Target="../slideLayouts/slideLayout2.xml"/></Relationships>
</file>

<file path=ppt/slides/_rels/slide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8.png"/><Relationship Id="rId1" Type="http://schemas.openxmlformats.org/officeDocument/2006/relationships/slideLayout" Target="../slideLayouts/slideLayout2.xml"/></Relationships>
</file>

<file path=ppt/slides/_rels/slide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image" Target="../media/image1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3.png"/><Relationship Id="rId2" Type="http://schemas.openxmlformats.org/officeDocument/2006/relationships/image" Target="../media/image1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4.png"/></Relationships>
</file>

<file path=ppt/slides/_rels/slide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6.png"/><Relationship Id="rId2" Type="http://schemas.openxmlformats.org/officeDocument/2006/relationships/image" Target="../media/image1155.png"/><Relationship Id="rId1" Type="http://schemas.openxmlformats.org/officeDocument/2006/relationships/slideLayout" Target="../slideLayouts/slideLayout2.xml"/></Relationships>
</file>

<file path=ppt/slides/_rels/slide7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7.png"/><Relationship Id="rId1" Type="http://schemas.openxmlformats.org/officeDocument/2006/relationships/slideLayout" Target="../slideLayouts/slideLayout2.xml"/></Relationships>
</file>

<file path=ppt/slides/_rels/slide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8.png"/><Relationship Id="rId1" Type="http://schemas.openxmlformats.org/officeDocument/2006/relationships/slideLayout" Target="../slideLayouts/slideLayout2.xml"/></Relationships>
</file>

<file path=ppt/slides/_rels/slide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image" Target="../media/image1159.png"/><Relationship Id="rId1" Type="http://schemas.openxmlformats.org/officeDocument/2006/relationships/slideLayout" Target="../slideLayouts/slideLayout2.xml"/></Relationships>
</file>

<file path=ppt/slides/_rels/slide7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2.png"/><Relationship Id="rId2" Type="http://schemas.openxmlformats.org/officeDocument/2006/relationships/image" Target="../media/image1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3.png"/></Relationships>
</file>

<file path=ppt/slides/_rels/slide7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7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4.png"/><Relationship Id="rId1" Type="http://schemas.openxmlformats.org/officeDocument/2006/relationships/slideLayout" Target="../slideLayouts/slideLayout2.xml"/></Relationships>
</file>

<file path=ppt/slides/_rels/slide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6.png"/><Relationship Id="rId1" Type="http://schemas.openxmlformats.org/officeDocument/2006/relationships/slideLayout" Target="../slideLayouts/slideLayout2.xml"/></Relationships>
</file>

<file path=ppt/slides/_rels/slide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8.png"/><Relationship Id="rId2" Type="http://schemas.openxmlformats.org/officeDocument/2006/relationships/image" Target="../media/image1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9.png"/></Relationships>
</file>

<file path=ppt/slides/_rels/slide7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1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2.png"/></Relationships>
</file>

<file path=ppt/slides/_rels/slide7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3.png"/><Relationship Id="rId1" Type="http://schemas.openxmlformats.org/officeDocument/2006/relationships/slideLayout" Target="../slideLayouts/slideLayout2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5.png"/><Relationship Id="rId2" Type="http://schemas.openxmlformats.org/officeDocument/2006/relationships/image" Target="../media/image1174.png"/><Relationship Id="rId1" Type="http://schemas.openxmlformats.org/officeDocument/2006/relationships/slideLayout" Target="../slideLayouts/slideLayout2.xml"/></Relationships>
</file>

<file path=ppt/slides/_rels/slide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6.png"/><Relationship Id="rId1" Type="http://schemas.openxmlformats.org/officeDocument/2006/relationships/slideLayout" Target="../slideLayouts/slideLayout2.xml"/></Relationships>
</file>

<file path=ppt/slides/_rels/slide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8.png"/><Relationship Id="rId2" Type="http://schemas.openxmlformats.org/officeDocument/2006/relationships/image" Target="../media/image1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9.png"/></Relationships>
</file>

<file path=ppt/slides/_rels/slide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1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3.png"/><Relationship Id="rId2" Type="http://schemas.openxmlformats.org/officeDocument/2006/relationships/image" Target="../media/image1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4.png"/></Relationships>
</file>

<file path=ppt/slides/_rels/slide7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6.png"/><Relationship Id="rId2" Type="http://schemas.openxmlformats.org/officeDocument/2006/relationships/image" Target="../media/image1185.png"/><Relationship Id="rId1" Type="http://schemas.openxmlformats.org/officeDocument/2006/relationships/slideLayout" Target="../slideLayouts/slideLayout2.xml"/></Relationships>
</file>

<file path=ppt/slides/_rels/slide7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7.png"/><Relationship Id="rId1" Type="http://schemas.openxmlformats.org/officeDocument/2006/relationships/slideLayout" Target="../slideLayouts/slideLayout2.xml"/></Relationships>
</file>

<file path=ppt/slides/_rels/slide7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8.png"/><Relationship Id="rId1" Type="http://schemas.openxmlformats.org/officeDocument/2006/relationships/slideLayout" Target="../slideLayouts/slideLayout2.xml"/></Relationships>
</file>

<file path=ppt/slides/_rels/slide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9.png"/><Relationship Id="rId1" Type="http://schemas.openxmlformats.org/officeDocument/2006/relationships/slideLayout" Target="../slideLayouts/slideLayout2.xml"/></Relationships>
</file>

<file path=ppt/slides/_rels/slide7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1.png"/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2.xml"/></Relationships>
</file>

<file path=ppt/slides/_rels/slide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2.png"/><Relationship Id="rId1" Type="http://schemas.openxmlformats.org/officeDocument/2006/relationships/slideLayout" Target="../slideLayouts/slideLayout2.xml"/></Relationships>
</file>

<file path=ppt/slides/_rels/slide7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5.png"/><Relationship Id="rId1" Type="http://schemas.openxmlformats.org/officeDocument/2006/relationships/slideLayout" Target="../slideLayouts/slideLayout2.xml"/></Relationships>
</file>

<file path=ppt/slides/_rels/slide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7.png"/><Relationship Id="rId2" Type="http://schemas.openxmlformats.org/officeDocument/2006/relationships/image" Target="../media/image1196.png"/><Relationship Id="rId1" Type="http://schemas.openxmlformats.org/officeDocument/2006/relationships/slideLayout" Target="../slideLayouts/slideLayout2.xml"/></Relationships>
</file>

<file path=ppt/slides/_rels/slide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9.png"/><Relationship Id="rId2" Type="http://schemas.openxmlformats.org/officeDocument/2006/relationships/image" Target="../media/image1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7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1.png"/><Relationship Id="rId1" Type="http://schemas.openxmlformats.org/officeDocument/2006/relationships/slideLayout" Target="../slideLayouts/slideLayout2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2.png"/><Relationship Id="rId1" Type="http://schemas.openxmlformats.org/officeDocument/2006/relationships/slideLayout" Target="../slideLayouts/slideLayout2.xml"/></Relationships>
</file>

<file path=ppt/slides/_rels/slide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4.png"/><Relationship Id="rId2" Type="http://schemas.openxmlformats.org/officeDocument/2006/relationships/image" Target="../media/image12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5.png"/></Relationships>
</file>

<file path=ppt/slides/_rels/slide7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7.png"/><Relationship Id="rId2" Type="http://schemas.openxmlformats.org/officeDocument/2006/relationships/image" Target="../media/image1206.png"/><Relationship Id="rId1" Type="http://schemas.openxmlformats.org/officeDocument/2006/relationships/slideLayout" Target="../slideLayouts/slideLayout2.xml"/></Relationships>
</file>

<file path=ppt/slides/_rels/slide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8.png"/><Relationship Id="rId1" Type="http://schemas.openxmlformats.org/officeDocument/2006/relationships/slideLayout" Target="../slideLayouts/slideLayout2.xml"/></Relationships>
</file>

<file path=ppt/slides/_rels/slide7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1.png"/><Relationship Id="rId1" Type="http://schemas.openxmlformats.org/officeDocument/2006/relationships/slideLayout" Target="../slideLayouts/slideLayout2.xml"/></Relationships>
</file>

<file path=ppt/slides/_rels/slide7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3.png"/><Relationship Id="rId2" Type="http://schemas.openxmlformats.org/officeDocument/2006/relationships/image" Target="../media/image1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6.png"/><Relationship Id="rId5" Type="http://schemas.openxmlformats.org/officeDocument/2006/relationships/image" Target="../media/image1215.png"/><Relationship Id="rId4" Type="http://schemas.openxmlformats.org/officeDocument/2006/relationships/image" Target="../media/image1214.png"/></Relationships>
</file>

<file path=ppt/slides/_rels/slide7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8.png"/><Relationship Id="rId2" Type="http://schemas.openxmlformats.org/officeDocument/2006/relationships/image" Target="../media/image12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0.png"/><Relationship Id="rId4" Type="http://schemas.openxmlformats.org/officeDocument/2006/relationships/image" Target="../media/image1219.png"/></Relationships>
</file>

<file path=ppt/slides/_rels/slide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2.png"/><Relationship Id="rId2" Type="http://schemas.openxmlformats.org/officeDocument/2006/relationships/image" Target="../media/image1221.png"/><Relationship Id="rId1" Type="http://schemas.openxmlformats.org/officeDocument/2006/relationships/slideLayout" Target="../slideLayouts/slideLayout2.xml"/></Relationships>
</file>

<file path=ppt/slides/_rels/slide7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4.png"/><Relationship Id="rId2" Type="http://schemas.openxmlformats.org/officeDocument/2006/relationships/image" Target="../media/image1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5.png"/></Relationships>
</file>

<file path=ppt/slides/_rels/slide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7.png"/><Relationship Id="rId2" Type="http://schemas.openxmlformats.org/officeDocument/2006/relationships/image" Target="../media/image1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8.png"/></Relationships>
</file>

<file path=ppt/slides/_rels/slide7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image" Target="../media/image12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2.png"/><Relationship Id="rId4" Type="http://schemas.openxmlformats.org/officeDocument/2006/relationships/image" Target="../media/image1231.png"/></Relationships>
</file>

<file path=ppt/slides/_rels/slide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4.png"/><Relationship Id="rId2" Type="http://schemas.openxmlformats.org/officeDocument/2006/relationships/image" Target="../media/image1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5.png"/></Relationships>
</file>

<file path=ppt/slides/_rels/slide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7.png"/><Relationship Id="rId2" Type="http://schemas.openxmlformats.org/officeDocument/2006/relationships/image" Target="../media/image1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8.png"/></Relationships>
</file>

<file path=ppt/slides/_rels/slide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image" Target="../media/image12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7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1.png"/><Relationship Id="rId1" Type="http://schemas.openxmlformats.org/officeDocument/2006/relationships/slideLayout" Target="../slideLayouts/slideLayout2.xml"/></Relationships>
</file>

<file path=ppt/slides/_rels/slide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2.png"/><Relationship Id="rId1" Type="http://schemas.openxmlformats.org/officeDocument/2006/relationships/slideLayout" Target="../slideLayouts/slideLayout2.xml"/></Relationships>
</file>

<file path=ppt/slides/_rels/slide7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3.png"/><Relationship Id="rId1" Type="http://schemas.openxmlformats.org/officeDocument/2006/relationships/slideLayout" Target="../slideLayouts/slideLayout2.xml"/></Relationships>
</file>

<file path=ppt/slides/_rels/slide7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5.png"/><Relationship Id="rId2" Type="http://schemas.openxmlformats.org/officeDocument/2006/relationships/image" Target="../media/image1244.png"/><Relationship Id="rId1" Type="http://schemas.openxmlformats.org/officeDocument/2006/relationships/slideLayout" Target="../slideLayouts/slideLayout2.xml"/></Relationships>
</file>

<file path=ppt/slides/_rels/slide7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7.png"/><Relationship Id="rId2" Type="http://schemas.openxmlformats.org/officeDocument/2006/relationships/image" Target="../media/image1246.png"/><Relationship Id="rId1" Type="http://schemas.openxmlformats.org/officeDocument/2006/relationships/slideLayout" Target="../slideLayouts/slideLayout2.xml"/></Relationships>
</file>

<file path=ppt/slides/_rels/slide7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8.png"/><Relationship Id="rId1" Type="http://schemas.openxmlformats.org/officeDocument/2006/relationships/slideLayout" Target="../slideLayouts/slideLayout2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9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/Relationships>
</file>

<file path=ppt/slides/_rels/slide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7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Полные решения билетов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FC337E-66A8-494B-B82D-3689C20E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33428818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2C4161-B0BB-4355-AC10-650115ABB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741" y="2655705"/>
            <a:ext cx="1435124" cy="15465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8481" y="552450"/>
            <a:ext cx="2887980" cy="575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F5029-731A-4879-92C1-895D24A75F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9275" y="544830"/>
            <a:ext cx="2865120" cy="57607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57209" y="533400"/>
            <a:ext cx="289560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84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2BB2-F4D1-4BF1-BB4F-803D7463AF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384" y="1135380"/>
            <a:ext cx="511302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496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495" y="605790"/>
            <a:ext cx="2849880" cy="5646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0551D7-6CBE-4208-890E-74E0C3F665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5820" y="590550"/>
            <a:ext cx="2880360" cy="5676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37625" y="59055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46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9BCCB-C6F8-4F40-A7AD-BDD5416817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64198" y="152400"/>
            <a:ext cx="10063604" cy="19395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21430" y="2217420"/>
            <a:ext cx="454914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198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4A3FD-28E2-4589-9155-E2AE17C216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8376" y="699682"/>
            <a:ext cx="8295247" cy="54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662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4B5CC9-ADF9-4140-82EF-8B0D7D4519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80497" y="518160"/>
            <a:ext cx="2857500" cy="5821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EE77F5-948F-41BE-8E28-B544DA1E08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4005" y="533400"/>
            <a:ext cx="289560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40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C7AB84-8061-4ED3-A4ED-5764DBE291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3892" y="510540"/>
            <a:ext cx="2887980" cy="58369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98BA57-D239-483B-B688-257A0BA2BA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00130" y="525780"/>
            <a:ext cx="2887980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379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2AEC68-381C-4B7D-AB84-3A56551A6F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63009" y="552450"/>
            <a:ext cx="2872740" cy="57683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08F3EE-9DB1-470C-A9F8-3F3ADB0669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56253" y="537210"/>
            <a:ext cx="283464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163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FC02AF-7ACE-4238-A466-C22604DB9B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72921" y="537210"/>
            <a:ext cx="2872740" cy="578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50ABF4-596E-4242-958F-1D9A986F63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6340" y="537210"/>
            <a:ext cx="288798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01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61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66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189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89933-4D08-4718-80A2-CEE110C2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6114274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6D16F-48E7-4071-931D-3D9E3E2A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758539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88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7590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1DED0E-AB5E-429D-8659-9626FEC33F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3182" y="2509837"/>
            <a:ext cx="1981200" cy="18383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1D0F0A-41EB-445D-B88D-2016A2A3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488" y="593212"/>
            <a:ext cx="3686525" cy="567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2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57A74D-F699-4BCE-AAE3-F2E29500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18" y="633020"/>
            <a:ext cx="3810532" cy="559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B121A5-0E55-4BF4-A720-4265943C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3" y="2428734"/>
            <a:ext cx="1790950" cy="200052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D04FE5-27E8-4C68-9CD5-FF3F77C90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707" y="633019"/>
            <a:ext cx="3552058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53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A0AA70-DA37-4B38-8CC0-EC067B9C1F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193" y="1147445"/>
            <a:ext cx="4744085" cy="456311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563378-9ECA-4191-88C2-1B199E61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724" y="1147445"/>
            <a:ext cx="5522083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82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6978070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4090584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49EB8-080C-4EA7-95CC-75860E0A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D6A387-BF78-4009-9BF5-3638FCD7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1776182"/>
            <a:ext cx="661127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855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DF788E-C184-4DD4-AA36-AF343CF73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0005" y="1304925"/>
            <a:ext cx="4839335" cy="4248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95FA27-8090-4ABF-963F-C4FDCF882B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7460" y="1111250"/>
            <a:ext cx="5940425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06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D2733-F624-4124-B73A-CDA797F6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0" y="576823"/>
            <a:ext cx="6258798" cy="23053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0A6D95-8C71-4A70-A301-D66FBE848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8702" y="2995700"/>
            <a:ext cx="9394595" cy="17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78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9D3847-082D-4EB4-9D81-F114FEB68F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8182" y="1747837"/>
            <a:ext cx="571563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06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208AEC-705B-4F43-B3AC-E3402431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642813"/>
            <a:ext cx="8164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678AB741-BF7A-4671-89CD-630DF88C1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551" y="430934"/>
            <a:ext cx="5880898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1A8289-5ABC-4E87-A740-7E3D4AFD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43" y="4949020"/>
            <a:ext cx="637311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188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F7390D-041D-4332-BEA0-D7043334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95" y="1364057"/>
            <a:ext cx="6363588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1AB514-D94D-46C5-B6A7-1BF1324E1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95" y="2821092"/>
            <a:ext cx="633500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5726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9E39C2DE-F70D-4F9D-9A3C-9E53AEFC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890" y="2404919"/>
            <a:ext cx="659222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33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8329E-3F00-431E-A370-3586B8B39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35524962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804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66F3E-12AC-443A-93ED-4766B2297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998" y="2876549"/>
            <a:ext cx="2019300" cy="110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7C18D-6F0D-4DE1-B5EC-7D96D514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0717" y="990281"/>
            <a:ext cx="3800475" cy="48774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1D9DEA-BEF7-4074-B217-26F55ED02864}"/>
              </a:ext>
            </a:extLst>
          </p:cNvPr>
          <p:cNvSpPr/>
          <p:nvPr/>
        </p:nvSpPr>
        <p:spPr>
          <a:xfrm>
            <a:off x="9049954" y="620950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FBE7B-F9F3-400F-9DA8-3B66167FA2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8612" y="990282"/>
            <a:ext cx="3162009" cy="5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1A539-F00F-4769-80D7-439BAEB07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2982" y="292753"/>
            <a:ext cx="5106035" cy="1323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0D21A-9B9D-4E30-8857-E48A93687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6799" y="1928550"/>
            <a:ext cx="4978400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74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F8ECF-D105-44CB-B730-1B7CE281E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86" y="1652269"/>
            <a:ext cx="5940425" cy="3553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62570-F386-49EF-A4D5-9752E9A72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791" y="1369376"/>
            <a:ext cx="5940425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27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BB3B5-2A7A-478E-9269-7E09F51FC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196" y="1995207"/>
            <a:ext cx="11177607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06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3BBC9-36EF-4724-A9A1-82E119F64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049" y="947420"/>
            <a:ext cx="560133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BAC62-4AE1-4DF1-8467-5A14341F8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618" y="947420"/>
            <a:ext cx="561644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2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ADF-56B4-45B3-89F8-58CE989E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496" y="630919"/>
            <a:ext cx="6305008" cy="5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82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9930A-1A90-4932-BF23-3C8EFEF5F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313" y="2614610"/>
            <a:ext cx="191452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F01D8-6857-42D7-A2CB-B13C3E1684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141" y="561654"/>
            <a:ext cx="3810000" cy="57346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29050-32D4-4F97-94B0-55B2C3B75D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7212" y="523554"/>
            <a:ext cx="3800475" cy="5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48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8B40-2E1A-4882-8DBA-254E44A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131136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C7B86-3068-42C9-9B37-C7A274804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772" y="1204911"/>
            <a:ext cx="5314950" cy="444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A2941-B084-4833-84AC-B2D2E6203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9280" y="1204912"/>
            <a:ext cx="530359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87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316E-D22E-43E2-8AF0-BEB056A5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074" y="2324735"/>
            <a:ext cx="3009900" cy="220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F75F2-9712-4665-A5D1-8B4462061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1508" y="837556"/>
            <a:ext cx="3642191" cy="5182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CAD48-7074-4113-9B22-1E9EFBC020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4233" y="837556"/>
            <a:ext cx="3316693" cy="51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87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D8860-99F8-499B-8B10-F6C038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95023"/>
            <a:ext cx="58682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503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616A8-EE32-40C8-BC38-F7E9866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5069650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79EB1-70A7-456C-8FD4-70398F4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74F6C8-A9D1-49DC-A34F-56A2538AF1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47" y="2525001"/>
            <a:ext cx="7709705" cy="25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509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C1C7D-D720-49CB-A9C9-955F85B7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4553" y="876084"/>
            <a:ext cx="7622894" cy="5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250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9AC6-A5F3-47A3-A495-1DAB76A9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2749" y="1093694"/>
            <a:ext cx="6606502" cy="1930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5EE23-3EE6-4633-BA87-FB8FAB71E3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21" y="3236278"/>
            <a:ext cx="8302958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BEEFB-78FD-4E30-9E89-5973A7B7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218891"/>
            <a:ext cx="89261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13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0B2E3-230D-46B0-86D9-E3221912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564776"/>
            <a:ext cx="6897063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EACD3-A5D1-4F93-9F0E-EBF548B6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2824190"/>
            <a:ext cx="6630325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2C610-CDBE-44AD-A30B-52C77FF1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9" y="3959498"/>
            <a:ext cx="663985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38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7601F-F51E-49AA-AAC3-2EC2F376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94372"/>
            <a:ext cx="6611273" cy="1066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90374-DB8A-4033-9C76-0587480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63" y="1591441"/>
            <a:ext cx="6611273" cy="1057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BB49A-BBB0-4AC9-A243-0DAA5BEB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16" y="2778984"/>
            <a:ext cx="677322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2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42524-E69D-4EEA-8195-F40205E8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18" y="1858674"/>
            <a:ext cx="6880763" cy="31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4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6BA4D-3182-4767-95DA-35057246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7245071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96A7C-017D-49FF-AAA3-1318DC54C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968" y="2879220"/>
            <a:ext cx="1530220" cy="109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CCFECF-ED34-47F2-A173-8EB6CB5B7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5164" y="513939"/>
            <a:ext cx="3416894" cy="5830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1075F8-4458-43DA-B4E7-9328FE69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34" y="513938"/>
            <a:ext cx="3581900" cy="58301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CD964E-F43D-4597-93FF-12F13075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911" y="513939"/>
            <a:ext cx="330874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34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E76E80-BF31-411E-860C-46AE78FFE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1250" y="151000"/>
            <a:ext cx="7229499" cy="3914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BF62F-49AB-4B2D-AC31-0841F203D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5606" y="4214554"/>
            <a:ext cx="10540788" cy="23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51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08CF81-201B-4ECF-952B-CE0C58DE9D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59445" y="1325127"/>
            <a:ext cx="8273110" cy="4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205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EFD0F-D346-4563-9CB5-B291E40AB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373" y="995045"/>
            <a:ext cx="4934585" cy="486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A0C80-8322-48C0-A541-D86F982090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044" y="2776537"/>
            <a:ext cx="4524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266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6646B-A74D-42BC-8CA1-D90165234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9431" y="0"/>
            <a:ext cx="4122791" cy="33191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A098C-F1E0-4715-B6CE-C9045E68FD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120379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493F6-FEFE-4644-A86A-3EB983875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9430" y="3467100"/>
            <a:ext cx="4114165" cy="331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428163-8C21-4254-A1E9-11D01E485F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9264" y="3467100"/>
            <a:ext cx="4133850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93ECD-E9D0-4EA9-A1CC-F2557189F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4289" y="92723"/>
            <a:ext cx="4132421" cy="33362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877B4-82F4-427D-870B-98B505F9C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723"/>
            <a:ext cx="4110729" cy="33362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B7C1DA-1C52-4067-A42B-0EA5C46A95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5134" y="3429000"/>
            <a:ext cx="4110729" cy="33534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7A5091-9F31-44A6-B5E9-4F3C55406C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5857" y="3429000"/>
            <a:ext cx="4091013" cy="33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54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A865CD-F78A-4CED-A716-E2FE9ECE5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345" y="0"/>
            <a:ext cx="4174457" cy="34157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0AAD-3E82-45A3-8359-4880CF928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193870" cy="34157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48129-7F96-45A8-84F2-5312603976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0123" y="3429000"/>
            <a:ext cx="4230899" cy="3415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0B3622-7856-4464-A162-F8AC90248F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326" y="3415782"/>
            <a:ext cx="4237217" cy="3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75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E64B4-7764-4AA0-B541-E5CFCD811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07045" y="440045"/>
            <a:ext cx="5977909" cy="5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152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E93C2E-A52D-4F8D-9FCA-492D8771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0" y="2247735"/>
            <a:ext cx="1905266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4BED6-3EA2-464F-9DC2-924CD29C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42" y="452022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74AEF-E93E-437F-874A-E902068E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9" y="452022"/>
            <a:ext cx="385015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964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266AD-6AB9-4C0D-9FA4-94030C36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7" y="685417"/>
            <a:ext cx="3591426" cy="5487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D59DE-0DB0-4C99-B910-7567EDC0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0A96E-17CF-4D98-85C0-DA836F94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07" y="366285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85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C039E-F59E-4E9F-9AB1-A68F7C71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9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5F68A-E731-4625-AB56-5B8AED89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390101"/>
            <a:ext cx="3572374" cy="6077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642A0D-A1D8-433C-9935-0F558794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390100"/>
            <a:ext cx="357237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39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D469F-A975-4765-A5C5-B4BE8A416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103" y="1205546"/>
            <a:ext cx="5315159" cy="44469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07D49-D412-45A9-A013-AF2D815AEC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3262" y="1205546"/>
            <a:ext cx="5334635" cy="44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50F1BF-C4ED-48F2-8FB4-B7709D8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" y="580627"/>
            <a:ext cx="3581900" cy="56967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EE81E-E1BF-4456-9BB4-FE3946E7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2076260"/>
            <a:ext cx="3581900" cy="27054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1BC2A-596A-4650-B284-3BB26FBC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81" y="766390"/>
            <a:ext cx="360095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702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327AB-E1AA-4297-A8BB-E3FBFB76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79" y="856890"/>
            <a:ext cx="3581900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28648-5A93-45AC-8204-193257F7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22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62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58B8A-865F-45EE-9E2A-05AE7340F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2457" y="966470"/>
            <a:ext cx="588708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8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15ECB-358D-48E6-B035-225B54F26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317" y="1083754"/>
            <a:ext cx="5409314" cy="4690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B0E5B-1999-4557-9236-7B65CA61B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8963" y="1083754"/>
            <a:ext cx="5454720" cy="46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309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B1578C-CFA3-4A2C-B5F9-01CE3D1F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2" y="713996"/>
            <a:ext cx="3562847" cy="54300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A4468-3E4A-45B2-84FD-ABEB07A4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709233"/>
            <a:ext cx="3581900" cy="54395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F4D6A5-9FDF-407C-8B2E-76CCD003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81" y="799733"/>
            <a:ext cx="35819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07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07D5A2-64D1-4093-9B1D-E8259366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652075"/>
            <a:ext cx="35723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849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2153A-9E3D-4CB9-8D66-A9B028C64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4067" y="556319"/>
            <a:ext cx="6623866" cy="5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64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0ECCD-9149-4818-90A6-08B9F940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3" y="2533525"/>
            <a:ext cx="1895740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B7336-7DF2-4B8F-BE4F-776FFA5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68" y="2071497"/>
            <a:ext cx="3600953" cy="27150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2CF5D-7AC3-48A3-AE9A-A9C0BFDD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0" y="756863"/>
            <a:ext cx="356284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61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44167-8B29-438A-89B2-7244F79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" y="761628"/>
            <a:ext cx="3581900" cy="5334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FC58F-90BF-4903-89C1-D73DBBA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61654"/>
            <a:ext cx="3581900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85E23-80F6-42FF-A6DB-21E62057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75" y="923575"/>
            <a:ext cx="358190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9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634EF-B897-44BA-9A0F-F88CCDB4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914049"/>
            <a:ext cx="3591426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479A4-CFC2-4539-8BA7-59FDE521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44" y="471074"/>
            <a:ext cx="357237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19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3401B-EF3D-4047-B25A-0C4AA781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5897357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2225C-8DCA-4BB7-983B-B245F259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ЗАРПЛАТА К ВЫПЛАТЕ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AACF00-8B42-43A7-99D5-7DC83F1A5E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2046" y="2169917"/>
            <a:ext cx="8167907" cy="33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996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0314C5-BFEC-473D-87F9-5459668BA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053" y="330042"/>
            <a:ext cx="9445894" cy="61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3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F966-D9AC-499E-A834-512ED20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ДОКУМЕНТА </a:t>
            </a:r>
            <a:r>
              <a:rPr lang="ru-RU" dirty="0" err="1"/>
              <a:t>ЗарплатаКВыплате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27656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56B65-18EF-4B90-A519-E149615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FB6E66-EE06-43CE-BF01-1506AC0949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7708" y="2920483"/>
            <a:ext cx="11316583" cy="17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88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30446-B9F9-4E1D-8B5F-98F81EE88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7501" y="651196"/>
            <a:ext cx="6296997" cy="5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556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48435-BD50-4384-88D4-CD591431D3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5482" y="417075"/>
            <a:ext cx="10161036" cy="60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96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292099-FB57-4FF3-8584-EAC84B604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37" y="1110344"/>
            <a:ext cx="11421724" cy="1998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4009F-3FAD-4B98-8929-29BABF7E7895}"/>
              </a:ext>
            </a:extLst>
          </p:cNvPr>
          <p:cNvPicPr/>
          <p:nvPr/>
        </p:nvPicPr>
        <p:blipFill rotWithShape="1">
          <a:blip r:embed="rId3"/>
          <a:srcRect t="2541"/>
          <a:stretch/>
        </p:blipFill>
        <p:spPr>
          <a:xfrm>
            <a:off x="540876" y="3749008"/>
            <a:ext cx="11110245" cy="18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586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98476-FB62-46C2-BD23-5109540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033128"/>
            <a:ext cx="788780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78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76509-CC8B-4E2F-ABD5-A852D157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5" y="208282"/>
            <a:ext cx="6077798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C22234-E52E-4168-BC6E-00868E25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2571090"/>
            <a:ext cx="6068272" cy="924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9F5A39-98A8-4336-8286-20CCBB0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22" y="3676423"/>
            <a:ext cx="5845956" cy="2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407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0AE61-D41D-46C9-999A-F085759C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709233"/>
            <a:ext cx="1133633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706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6C56E-986B-4DA8-9FF5-16951F69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09603"/>
            <a:ext cx="1138396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78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E46AC-2946-4C80-B7DC-CA0862F6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345724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092DBFC-89D1-4D11-AE41-F52DCB04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5" y="925933"/>
            <a:ext cx="5608878" cy="50061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511BEB-8D74-44FF-8EA3-5060C35F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07" y="925933"/>
            <a:ext cx="5606868" cy="50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66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3490DE-DFF7-4AD5-8CBC-7E9D2B8A6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" y="409152"/>
            <a:ext cx="3353268" cy="60396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6A687-33B6-4879-B972-857CAE52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75" y="1137237"/>
            <a:ext cx="5092806" cy="45835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AC5CF5-902E-45D7-A82C-D2BF853AA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679" y="337705"/>
            <a:ext cx="3372321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45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DB8D24-6B54-4EC2-BBA0-53F507B3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271022"/>
            <a:ext cx="9211961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506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DA53AC-957F-47CC-807D-1AACFA1F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74" y="1006931"/>
            <a:ext cx="6993860" cy="48441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105B61-119E-42BB-98A9-A32F26D0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143" y="144966"/>
            <a:ext cx="2877126" cy="65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037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A20BDE-99BD-4563-AF62-9875BC17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76" y="317810"/>
            <a:ext cx="7099247" cy="622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979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26662-7B1D-484C-AFC2-948F1494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МОДУЛЯ СЕРВЕР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930C49-6372-4656-95E2-EC1828CE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87" y="2099232"/>
            <a:ext cx="4403826" cy="40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413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9607DB-707B-4B74-82C6-7EA39879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523" y="2823727"/>
            <a:ext cx="4686954" cy="2905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895F7A-4890-402A-A734-B2BFE490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417" y="1067411"/>
            <a:ext cx="4239166" cy="9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6016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10685-EA6B-495F-AABA-B71CEB61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МОДУЛЯ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73088662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1AFFAC-3D67-4E51-BFEC-15B583630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73" y="1390365"/>
            <a:ext cx="8087854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6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409A2-018F-4B3F-B823-9B2D5D53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1503965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2139F-2459-498B-8F29-F16D806F3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267845018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7D38BB-BBC8-49A4-9F37-274A2608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37" y="2695472"/>
            <a:ext cx="1800476" cy="1467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19B16B-52E5-4277-84F5-336959C5F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983" y="775916"/>
            <a:ext cx="3829584" cy="53061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2625B9-2818-4096-B8AE-E5BEA921F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79" y="623494"/>
            <a:ext cx="3829584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731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7036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4224616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B9CF57-F29B-4107-83E6-E780276E51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634" y="999807"/>
            <a:ext cx="4715510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CB706F-1CA7-41BB-A331-6A37508074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51815" y="352107"/>
            <a:ext cx="1590675" cy="1295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387C1D-C164-4B46-9C56-1AFACAC280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76941" y="1824180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316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D22FD2-D0A6-40A1-905A-8566448A2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7611" y="393704"/>
            <a:ext cx="3790149" cy="30352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18952-7D36-4723-BB9F-E25BB421DD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9819" y="3736510"/>
            <a:ext cx="4832061" cy="27277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E8A3EB-480A-4E3C-9F43-2B8550FEF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436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76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ACF795-B716-47BF-A3D0-EBDE747824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944052"/>
            <a:ext cx="5940425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974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2115-328A-4A85-AD42-558F35A1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ДОКУМЕНТА НАЗНАЧЕНИЕ УЧЕТНОЙ ПОЛИТИКИ</a:t>
            </a:r>
          </a:p>
        </p:txBody>
      </p:sp>
    </p:spTree>
    <p:extLst>
      <p:ext uri="{BB962C8B-B14F-4D97-AF65-F5344CB8AC3E}">
        <p14:creationId xmlns:p14="http://schemas.microsoft.com/office/powerpoint/2010/main" val="17259406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3FBDA-CC13-4AD8-ADD6-D72D48B4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94514496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327FA-D031-4511-BCA8-91E44884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555925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419D6-B686-4A73-9215-6AE561C1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CE63FD-44FA-4D71-B2AE-A98FB5CA5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80" y="2185814"/>
            <a:ext cx="620164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954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0699" y="147637"/>
            <a:ext cx="3771900" cy="3552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9403" y="1209674"/>
            <a:ext cx="4257675" cy="1428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7EF98E-DC00-4C65-A061-228FBCC728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25787" y="4219577"/>
            <a:ext cx="5940425" cy="21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0107F7-8495-473C-868C-E89CC7A266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304925"/>
            <a:ext cx="482028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424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A8F04-C27E-4BE0-B2AC-D958793AE2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0119" y="1154846"/>
            <a:ext cx="7751762" cy="45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20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32696D-84D4-4AC3-88C8-7A4B51BC9C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66252" y="147479"/>
            <a:ext cx="7859495" cy="4562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F38A05-D01C-422E-A29D-91ECD2345F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98925" y="4910297"/>
            <a:ext cx="7994148" cy="14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4363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DB05FE-D6DE-40F4-89C8-78DB42B6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19" y="1397402"/>
            <a:ext cx="11116962" cy="406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907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310B6A-A742-4F9B-AF2C-A5632CBE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33" y="95002"/>
            <a:ext cx="6115533" cy="3150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D2F283-8F41-46E1-BFE8-BFC230B4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599" y="3324473"/>
            <a:ext cx="6982799" cy="9812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3F1D66-3CBE-46AD-B88B-3DA4D365D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0" y="4384730"/>
            <a:ext cx="6916115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922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9BCA34-55C8-4E31-B34C-17BE2E38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5584"/>
            <a:ext cx="6897063" cy="2019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AE36E1-CEE4-479C-B9DF-BC480325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61895"/>
            <a:ext cx="6925642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3134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C7EB74-72E8-408E-8C6D-8484E80C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733049"/>
            <a:ext cx="894522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0906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C1899D-65B9-4AE4-AF0A-55A0D043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1276049"/>
            <a:ext cx="7125694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83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A545C-C330-4882-80B5-6A40F011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238696049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662C4-F2F4-4FD4-96D1-ACFFD3D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Убрали количество в регистре бухгалтерии и количественный признак учета</a:t>
            </a:r>
          </a:p>
        </p:txBody>
      </p:sp>
    </p:spTree>
    <p:extLst>
      <p:ext uri="{BB962C8B-B14F-4D97-AF65-F5344CB8AC3E}">
        <p14:creationId xmlns:p14="http://schemas.microsoft.com/office/powerpoint/2010/main" val="290361900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3EBEE-FFAD-4BB3-966B-A1D6A1B0C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534" y="1138907"/>
            <a:ext cx="5770867" cy="4580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C0C64-6A22-40B6-82F3-35AE8FD071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9436" y="1138907"/>
            <a:ext cx="5804030" cy="4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3137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3BC2EE-647B-4BB3-A1CB-4DE0CCEE1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8681" y="2882571"/>
            <a:ext cx="2436525" cy="1092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AB25C3-8EE3-44A8-AAC7-A20AE151A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909" y="475931"/>
            <a:ext cx="3771900" cy="59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864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604649-D678-41A8-9423-63D082CF8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593814"/>
            <a:ext cx="5940425" cy="354076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B72915-D8C8-4CBB-BAC1-1F666858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86" y="4475149"/>
            <a:ext cx="8642424" cy="17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435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927F6C-6EC3-4278-AF47-FDA5DC49B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725" y="1568718"/>
            <a:ext cx="5562963" cy="13801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26C92E-5F15-4335-B76D-A77CDF0FE5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8400" y="3909171"/>
            <a:ext cx="2741615" cy="13620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A578A-A277-49F4-ACBE-E4B027AD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02" y="1014075"/>
            <a:ext cx="364858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820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EB52BC-513C-4726-8596-C59B4F194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05" y="891584"/>
            <a:ext cx="11155589" cy="50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664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E2C2A0E-B138-483B-A6EC-95E6854E4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43" y="354972"/>
            <a:ext cx="6932914" cy="61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947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DE8E5B-7F3C-46E9-88A2-7F936510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47" y="2517804"/>
            <a:ext cx="3189184" cy="182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65592F-3D13-4161-99A7-EF5295652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210" y="328180"/>
            <a:ext cx="3353268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840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59F29-AF6B-4C28-B842-A8BD062AEA4B}"/>
              </a:ext>
            </a:extLst>
          </p:cNvPr>
          <p:cNvPicPr/>
          <p:nvPr/>
        </p:nvPicPr>
        <p:blipFill rotWithShape="1">
          <a:blip r:embed="rId2"/>
          <a:srcRect b="57213"/>
          <a:stretch/>
        </p:blipFill>
        <p:spPr>
          <a:xfrm>
            <a:off x="230325" y="2816437"/>
            <a:ext cx="2637273" cy="1225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F18B0-A086-4702-BA96-C3431C6E4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31594" y="476760"/>
            <a:ext cx="3740518" cy="59069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3E7D35-86B9-40C9-90C8-51C71E985F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90148" y="476760"/>
            <a:ext cx="3749396" cy="590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CAB7F-54F6-41D8-BC2C-0BC9F286D9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329" y="749953"/>
            <a:ext cx="4582893" cy="38405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A6FB6-F4D9-490B-891D-E905EB743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5703" y="5020235"/>
            <a:ext cx="3014295" cy="1177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D72DEA-B2B0-42FD-ABA2-84E41E8313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02473" y="1089351"/>
            <a:ext cx="3119531" cy="4679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B2BE0-45DC-4A8D-AE13-6A2C64E44A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6578" y="1089350"/>
            <a:ext cx="2814449" cy="4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7687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43EF5-03E6-4BA9-8A67-C9A41E7E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165411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F115F-E3C2-4895-9DAA-B54DC868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3133023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CD1D0AE-AB5B-412E-830A-6314C904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51" y="1973592"/>
            <a:ext cx="7346898" cy="29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299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5BD3DBC-EC32-431B-BA0A-FC3F45167845}"/>
              </a:ext>
            </a:extLst>
          </p:cNvPr>
          <p:cNvGrpSpPr/>
          <p:nvPr/>
        </p:nvGrpSpPr>
        <p:grpSpPr>
          <a:xfrm>
            <a:off x="1012115" y="1113828"/>
            <a:ext cx="10167769" cy="4630343"/>
            <a:chOff x="1012115" y="841979"/>
            <a:chExt cx="10167769" cy="4630343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C7FB433A-17D9-4226-ACBE-640CDDBE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15" y="841979"/>
              <a:ext cx="10167769" cy="4630343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84D6653-2033-4774-A7A4-8C002286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1962" y="2271475"/>
              <a:ext cx="3334215" cy="3200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114142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37AFA-8153-4AF0-AA8B-7873A11D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КОРРЕКТИРОВКИ</a:t>
            </a:r>
          </a:p>
        </p:txBody>
      </p:sp>
    </p:spTree>
    <p:extLst>
      <p:ext uri="{BB962C8B-B14F-4D97-AF65-F5344CB8AC3E}">
        <p14:creationId xmlns:p14="http://schemas.microsoft.com/office/powerpoint/2010/main" val="268997127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981ED-FF4A-4BBA-A726-24F8D27D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7A04D2-C364-45C9-A037-B6EC3F3C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18" y="2814918"/>
            <a:ext cx="7763163" cy="2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553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73AD25-68E8-47D6-9E84-AD24BB337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5649" y="686373"/>
            <a:ext cx="6220702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569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03CE2B-E45F-466A-912F-5E6E5D85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07" y="114720"/>
            <a:ext cx="9813186" cy="662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980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60637-D54B-43A8-801C-6748E528E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481" y="196061"/>
            <a:ext cx="9301037" cy="19655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3E2C1-A78F-4C0C-96B3-232667DE56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5122" y="2420470"/>
            <a:ext cx="3341756" cy="41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3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249F89-27B7-4A84-8C9F-7D82F254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09339"/>
            <a:ext cx="891664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401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26ADA-F623-49C4-B491-356A3FA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177651"/>
            <a:ext cx="6639852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55372E-C260-4BAD-BB93-4E951032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2510336"/>
            <a:ext cx="6468378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6AF6BF-70DE-4CBB-8DA9-E6320850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8" y="3490547"/>
            <a:ext cx="664937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95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2C6B8-E484-410E-9D16-5B341B8D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802233"/>
            <a:ext cx="11474824" cy="52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0461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4BF34-8D10-46F7-8B7C-1CB508E2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23760"/>
            <a:ext cx="736385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84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1571C-F793-4E44-8D6F-B8E8B0B5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67220453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FC4C5D-1808-4F64-84D6-74767CD82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4383" y="5067495"/>
            <a:ext cx="6803234" cy="1556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34237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8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3B15C0-A163-4F94-B121-2A9921216A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892" y="2776537"/>
            <a:ext cx="1552575" cy="1304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5DB89F-FE68-494A-AB2B-5E3D9C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76" y="356758"/>
            <a:ext cx="3591426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307404-7419-4412-BBE9-D69EE99C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12" y="509179"/>
            <a:ext cx="3591426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793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6F6576-51D8-4BB5-AC79-3BF82F94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43" y="280548"/>
            <a:ext cx="3581900" cy="6296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430908-7E2C-4D18-92CC-ECC9F63E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31" y="290075"/>
            <a:ext cx="3591426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76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25802-4163-4C3E-B803-EC125EFE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31" y="430157"/>
            <a:ext cx="7319538" cy="393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573B0D-CE3B-4AAF-9849-8A0E51A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7" y="4703577"/>
            <a:ext cx="906906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852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E4D4C-2564-4ABE-BF85-B0F26BA1F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8856" y="866712"/>
            <a:ext cx="9194288" cy="51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7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4038D4-D0AD-4267-BE1B-A97224323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0132" y="966470"/>
            <a:ext cx="499173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819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7253B-490E-492F-B2CE-427A22610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538" y="79232"/>
            <a:ext cx="4057650" cy="3116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30324F-ABD8-485B-970A-FCD0C0D6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13" y="79232"/>
            <a:ext cx="3997353" cy="3116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E17ED2-3457-4F51-8A89-95D13247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38" y="3606579"/>
            <a:ext cx="4057650" cy="3172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6EB5DD-DB46-4135-8CB1-C92617FA3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812" y="3606579"/>
            <a:ext cx="4090909" cy="31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072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AAB665-9314-4D05-A5FC-87DCC37C9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74" y="127634"/>
            <a:ext cx="3800475" cy="29451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846669-0570-44C3-AF89-6AF98E7C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52" y="127634"/>
            <a:ext cx="3795767" cy="2945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F972B-E33D-42C4-BF4E-63F2EEAD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03" y="3785236"/>
            <a:ext cx="3811816" cy="29451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753845-1ECF-47FD-AF17-BCCCA43FD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401" y="3785235"/>
            <a:ext cx="3811818" cy="29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69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663898-3EB8-4BE9-9F4B-83F681995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8939" y="875982"/>
            <a:ext cx="4667885" cy="5106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01FA94-DCC6-40FC-A707-9E66240F71B8}"/>
              </a:ext>
            </a:extLst>
          </p:cNvPr>
          <p:cNvPicPr/>
          <p:nvPr/>
        </p:nvPicPr>
        <p:blipFill rotWithShape="1">
          <a:blip r:embed="rId3"/>
          <a:srcRect t="684"/>
          <a:stretch/>
        </p:blipFill>
        <p:spPr>
          <a:xfrm>
            <a:off x="7092432" y="2062065"/>
            <a:ext cx="2933700" cy="27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509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6A64F7-9337-4795-9AF5-9F94F7A8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30" y="437731"/>
            <a:ext cx="3852696" cy="5963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8422ED-AD66-4619-847E-E7DE6C4B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6" y="452021"/>
            <a:ext cx="3581900" cy="59539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9E5356-4331-4D2D-8213-D8ED46A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35" y="442494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587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FB8E6-8FF9-4F59-9C9F-9C1AE23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5" y="656838"/>
            <a:ext cx="3591426" cy="5544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910A74-DBC0-4A26-B939-4B1E51BA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671127"/>
            <a:ext cx="3600953" cy="5515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420D4A-0940-45ED-B7AD-4DF31B20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58" y="380573"/>
            <a:ext cx="359142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162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D12ED-AF07-4206-A68F-711AA8E3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8" y="380574"/>
            <a:ext cx="3600953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2B089-87F8-4316-92E9-6E348F4B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5811"/>
            <a:ext cx="3600953" cy="6106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7A4FDA-3CD0-498F-B286-BA520E91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678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266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444AFA-D3A6-49D0-8223-81F8B4AB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50" y="371048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233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86D09-B8B8-4A9F-9A10-678A0103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2528762"/>
            <a:ext cx="1867161" cy="1800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BEF01-CEFC-4934-8661-DF3C11C7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90" y="2066735"/>
            <a:ext cx="3600953" cy="2724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F6ACA0-2B77-4C75-A567-8C4E7C38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3" y="766391"/>
            <a:ext cx="359142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819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3B2A4-03D8-4757-8E02-118ADB47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" y="756864"/>
            <a:ext cx="3572374" cy="5344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5F867-80D9-4361-897F-99A21AE1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761628"/>
            <a:ext cx="3591426" cy="5334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02FBC1-2B0E-4231-9C49-9E9F450C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561" y="852127"/>
            <a:ext cx="35914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2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70B03-EC8F-47B5-9E57-18FDE341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88" y="914049"/>
            <a:ext cx="3600953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8D85-D1BA-45E3-A4FE-EF160CF1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61" y="942628"/>
            <a:ext cx="357237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110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B0996-DD23-4212-BA68-946A351E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0868105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543AB-C5AD-4C9F-8A24-327F5E4A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ACEB6-4B8A-403E-B70B-DF15000D6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1657" y="2214864"/>
            <a:ext cx="9728685" cy="24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5757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916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12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73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512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387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06B28C-724B-4CE6-AA40-680A250F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5" y="1478829"/>
            <a:ext cx="10478530" cy="39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174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148C2-3446-49DD-8422-359EC0C4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799977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56024C-A358-47EE-BD14-CC92AAA5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256" y="2028499"/>
            <a:ext cx="5223487" cy="28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1172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DC089-9F65-4284-9932-37071F8D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261495"/>
            <a:ext cx="9173855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8625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9E3456-66A8-40A3-9394-DAC2C442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52522"/>
            <a:ext cx="5325996" cy="5552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30BD47-DB63-4D8F-8C51-AFBA61CAB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98" y="1798330"/>
            <a:ext cx="3343742" cy="13336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58F5B8-A053-491B-990C-EF95A421E9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27681" y="3725985"/>
            <a:ext cx="36099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1304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86E1F2-6187-4117-9A70-E2B7F184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02" y="62086"/>
            <a:ext cx="7712796" cy="67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3360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6E75C9-971B-4082-BC10-5A6C16B7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684" y="663519"/>
            <a:ext cx="4698631" cy="55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642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A674F9-2CA2-4D97-999A-D5EA2B9A6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47" y="2708152"/>
            <a:ext cx="3796461" cy="14416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605257-0604-4B18-890A-3B1B58F36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339" y="198130"/>
            <a:ext cx="3551413" cy="646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8271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686C58-F4F1-48B5-9D76-A82EE409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9" y="242443"/>
            <a:ext cx="5934903" cy="63731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15CBCD-A7BF-4572-8306-F2A6A3DD6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54" y="242443"/>
            <a:ext cx="3719398" cy="32792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635D63-F650-4663-B2FE-DF2387DC8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496" y="3978877"/>
            <a:ext cx="4130313" cy="16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264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6220AC-2331-4877-8361-21BF98D9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Добавить номер строки в запрос расходной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42AEEB-735F-483D-AFD5-540D0281E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6" y="3084410"/>
            <a:ext cx="10709868" cy="68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678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E059D-E15C-43B8-9D48-98C79701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355142844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E60FE-505D-46A6-AF82-C0174AB56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3750942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7828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414461967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0980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61A031-E49E-4A8F-8317-0C637B4D39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8675" y="2347911"/>
            <a:ext cx="2019300" cy="2162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D6A105-975B-4B59-B376-D8689DF9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907" y="680653"/>
            <a:ext cx="3810532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7C9C31-6DC5-43ED-8EE3-FD07233E3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047" y="633020"/>
            <a:ext cx="380100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045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340EA5-2C80-4908-ACDF-98A8120100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420" y="980757"/>
            <a:ext cx="4639310" cy="4896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2EBC65-0C00-4739-817B-0A2E472FCF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3804" y="94932"/>
            <a:ext cx="4686935" cy="3019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856C7D-B787-4F90-B43C-F9D060862C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3640" y="3429000"/>
            <a:ext cx="3161983" cy="30265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6B33E9-6616-46BF-878D-209A87A94EE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225155" y="3842153"/>
            <a:ext cx="37814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410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10CC6-FBEB-4B1B-ADE3-4CDDECDD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0357364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7EE96-3755-4148-88D4-AAC549F3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8547244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1E5F3-9A4B-496A-A094-2C8B140A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E5B769-A0D6-4D16-8F56-8871F986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33" y="2152472"/>
            <a:ext cx="489653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624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EE1FFA7E-2C4D-4B70-9485-36B61F3B06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2023" y="1309391"/>
            <a:ext cx="4867954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7560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3D2DE-4EF5-49AB-A6A4-85DA81B2A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29619" y="1104795"/>
            <a:ext cx="8132762" cy="46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33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C49558-A398-44A8-AB2D-19EFCCE98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3" y="1409528"/>
            <a:ext cx="8897592" cy="2457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1FF031-807B-41CD-B138-39C1F611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4324180"/>
            <a:ext cx="8945223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446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7D4FAB-074D-4931-A137-F9902F20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195075"/>
            <a:ext cx="889759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4446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596E38-923E-4E02-8DC4-AF131FB2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93" y="241776"/>
            <a:ext cx="6339614" cy="31872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2453EE-6637-42CE-84D9-306E7E75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70" y="3519241"/>
            <a:ext cx="5744060" cy="32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9992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1D56FC-1948-41F0-A95B-7A1DF9C4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539" y="273709"/>
            <a:ext cx="5024921" cy="2826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3B78A-0D76-484A-A6D5-B8FA1B2C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652" y="3209578"/>
            <a:ext cx="6944694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BDC9DA-DDF3-4638-84AC-F56BB73E7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52" y="4414025"/>
            <a:ext cx="6954220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3925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941509-3C2E-4E8A-A34D-9021D3B4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785443"/>
            <a:ext cx="756390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5878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8E547B-9C94-4E98-A517-D12E4923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68" y="961680"/>
            <a:ext cx="7259063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5674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64261F-9F46-4C85-999A-483EC9E5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55775825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3038474"/>
            <a:ext cx="2143125" cy="7810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575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02C471-383E-45BC-8C23-01B10DA71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1525" y="1228725"/>
            <a:ext cx="55689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857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2AB0E8-2CA5-4665-8392-4E85E487C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8210" y="2438400"/>
            <a:ext cx="2047875" cy="198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8D921-4E2C-44CC-A5E8-B655B025C2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5410" y="676275"/>
            <a:ext cx="354838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96DC8C-DF43-4A18-A441-842260674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911" y="1262060"/>
            <a:ext cx="5205095" cy="4333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E5C5E-C088-42A4-9B01-B2CBD935CF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179" y="1237929"/>
            <a:ext cx="5248910" cy="43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612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91F10-75A1-4FA7-9CED-5E99AC02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575864"/>
            <a:ext cx="3639058" cy="56967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753BC-FDBE-4F37-A4BB-8A881A8E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585390"/>
            <a:ext cx="3581900" cy="56872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E4922D-64FC-4343-B246-F1758679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950" y="566338"/>
            <a:ext cx="359142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47241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C2A53F-3CA8-462D-8BE7-03EA3267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29" y="571101"/>
            <a:ext cx="3591426" cy="57157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00D99-9709-4A8E-AA81-D98D81B1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347" y="280548"/>
            <a:ext cx="3581900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9679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530EB-397D-4188-910F-FCD993B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РАСЧЕТ СУММ ДОКУМЕТА КУПЛИ-ПРОДАЖА: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69C954-3C8D-4BD6-BE79-A3F8CFD7D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466" y="1690688"/>
            <a:ext cx="3231515" cy="4457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76C25-8A38-4583-8CDC-B3266B1498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9499" y="1690688"/>
            <a:ext cx="5487035" cy="2247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66FC47-F091-48E1-9DC5-E7ABE16998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3490" y="4425951"/>
            <a:ext cx="4982210" cy="8382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0FC00B-195F-4F78-9985-E3F35D1B1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073" y="1842494"/>
            <a:ext cx="3010324" cy="4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246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946E0F-CBC7-41B0-8CB2-5C5268643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7799" y="971231"/>
            <a:ext cx="5876402" cy="49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865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B66FA-28FF-4F00-A93E-5617542D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КУПЛИ ПРОДАЖИ</a:t>
            </a:r>
          </a:p>
        </p:txBody>
      </p:sp>
    </p:spTree>
    <p:extLst>
      <p:ext uri="{BB962C8B-B14F-4D97-AF65-F5344CB8AC3E}">
        <p14:creationId xmlns:p14="http://schemas.microsoft.com/office/powerpoint/2010/main" val="295506251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8A6452-E3DB-46AE-B144-B33AB41E73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2506" y="1165069"/>
            <a:ext cx="7586987" cy="45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1317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47A881-3920-49BB-82C9-66A054581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9046" y="1154285"/>
            <a:ext cx="10433907" cy="4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26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DEAF9-2F02-4C2B-8AAE-055E1F977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6795" y="526396"/>
            <a:ext cx="5058410" cy="130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D781D-34DC-4FE8-9C53-D97E145705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216" y="2145768"/>
            <a:ext cx="11071568" cy="36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6958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A1549-0C7D-4690-BEE9-6BFCC690E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332" y="1184435"/>
            <a:ext cx="5040573" cy="44891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7CD2F3-8685-4C9E-A9E3-3AF16FDA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97" y="1184435"/>
            <a:ext cx="5030922" cy="448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8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B1944-B955-4297-8A3F-07557A68DB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019" y="1895871"/>
            <a:ext cx="2372011" cy="3066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B560E-72B5-4529-BA02-616970DB6A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89500" y="571181"/>
            <a:ext cx="3781425" cy="57156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33D0C5-1BEC-4A02-9810-FCB34CAFC4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63716" y="561655"/>
            <a:ext cx="3800475" cy="57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647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FD6FF-83AF-4C3F-BCF8-094BB37C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686929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06F2F-0F96-4ACF-BAAF-582915B3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6B99BDE-E3FE-4C76-8196-C863B87623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7" y="3003176"/>
            <a:ext cx="8595345" cy="14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090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59D597-C4C6-414A-8D3B-014FEE948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8717" y="1089759"/>
            <a:ext cx="8214565" cy="46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367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D929D9-9E63-467C-8CFF-9AFE927EE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2602" y="1577788"/>
            <a:ext cx="7646794" cy="13119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A862FC-4310-43B1-A3E4-55331F4268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710" y="3716094"/>
            <a:ext cx="11422579" cy="15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7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C24058-4602-407F-A20B-248ACA0E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209365"/>
            <a:ext cx="894522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185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85781-BD8B-44EF-98C1-2ABEF2E6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93888"/>
            <a:ext cx="6906589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25A88-A9F3-4A4E-8AD7-7D86AB36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2459854"/>
            <a:ext cx="6887536" cy="2133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5314EF-4817-4C22-B1DE-F353ACA3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74" y="4811663"/>
            <a:ext cx="663985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934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062681-C3E8-47F1-98ED-622B89BB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518971"/>
            <a:ext cx="811643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38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DDC55-8326-40DC-AC65-3CA4DE2A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94" y="1871464"/>
            <a:ext cx="7959211" cy="31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209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9AD80-E789-4E30-B4DB-EEA701D73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141459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576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31087-9D29-4FAA-B12F-D4E09A34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" y="2967777"/>
            <a:ext cx="1232564" cy="922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0C39D-2BF9-416B-9377-B14939D7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19" y="366284"/>
            <a:ext cx="3572374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5E5BB6-0BCB-4DF4-BDAF-7F1C23C9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43" y="518703"/>
            <a:ext cx="3591426" cy="5820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0A9008-1081-4E07-9FD7-FC4A088BA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519" y="619915"/>
            <a:ext cx="3212806" cy="56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5594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3D631E-F104-4054-BAE4-12B4FF6A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018838"/>
            <a:ext cx="899285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464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EF6C49-DEE7-40AF-B6E0-FF1645EB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1" y="62366"/>
            <a:ext cx="9050013" cy="1695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0228AB-41C2-4A16-847B-3DC220E3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130" y="2071802"/>
            <a:ext cx="6129740" cy="43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484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F5EE3-0E9B-4C18-B3C8-B1B7FF53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"/>
          <a:stretch/>
        </p:blipFill>
        <p:spPr>
          <a:xfrm>
            <a:off x="3077630" y="425870"/>
            <a:ext cx="6036739" cy="600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864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B1F5CE-D99A-44CE-B13C-E956B430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60" y="307910"/>
            <a:ext cx="3613641" cy="2669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4B7D8-54FC-4D63-8F14-BB2814F1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5" y="307910"/>
            <a:ext cx="3657680" cy="26699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3AFD60-CC55-4E9A-8B1A-49A7A637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81" y="3429000"/>
            <a:ext cx="450595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7006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C533D7-0A31-4F4A-B097-2659B03A4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476" y="1219200"/>
            <a:ext cx="4848860" cy="441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1E3979-AA54-4233-9BEA-7370644EDA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8666" y="1219200"/>
            <a:ext cx="487082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891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D8E96-F9B8-4641-A50A-4FCA0DCA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7" y="361522"/>
            <a:ext cx="3591426" cy="6134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08FD-4585-4323-818B-10BF2D96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79" y="275785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927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7E6167-B8EE-4331-B4DE-69B346EA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59" y="909286"/>
            <a:ext cx="5048955" cy="5039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7A9DA7-8B8F-42B9-B3CB-6B066267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81" y="2161998"/>
            <a:ext cx="171473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427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7B0A7-7D10-4F5A-80D0-9D8BBE0C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7" y="437731"/>
            <a:ext cx="3848115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0162B4-705B-43E3-9807-ED7EE1E2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" y="437731"/>
            <a:ext cx="3600953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28F09-2D3E-4F22-92A3-9C4E8772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0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761107-1BA8-486A-917D-AA51F34E9D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094" y="1431677"/>
            <a:ext cx="4998771" cy="39946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E2EF50-E784-4DC9-88B0-9735572E08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76862" y="2795586"/>
            <a:ext cx="143827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F9393D-A65A-44CF-85A6-D7392F6581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23153" y="413423"/>
            <a:ext cx="3668704" cy="603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2576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0B778-B6F1-45C0-910A-55380F16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7" y="675891"/>
            <a:ext cx="3581900" cy="5506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34C64C-9C2E-4190-AB38-546E3342F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80574"/>
            <a:ext cx="3591426" cy="60968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AE0B35-8695-4237-A051-BD5F9DF0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593" y="380574"/>
            <a:ext cx="359142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523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BB6B73-C48D-483D-ABF1-98E197D48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9182" y="971232"/>
            <a:ext cx="49536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319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144D92-960E-4F17-9F64-93191E79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12" y="132890"/>
            <a:ext cx="4582164" cy="32961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7CE67-E6AD-4401-AAC3-99C90139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6" y="132890"/>
            <a:ext cx="4510963" cy="32961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28FDE7-2142-40DA-8967-D778611C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444" y="3573625"/>
            <a:ext cx="4205111" cy="30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426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FE4675-C9E8-4E4D-B5E8-074AE2AA9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935" y="399470"/>
            <a:ext cx="5624700" cy="60590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EFFDB-8C3A-4A86-A78D-F4297E689C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3367" y="399469"/>
            <a:ext cx="5549513" cy="60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888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0E03B7-5D03-4C62-B1C7-F8D4A535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20" y="656837"/>
            <a:ext cx="3581900" cy="5544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9BF9D-6A2D-49AF-9EBA-C52599B0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" y="442494"/>
            <a:ext cx="3572374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60735-0022-44A7-87F0-16189E1A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495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130C3-16AE-485D-8A8D-EF5D2ABF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87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32B45-5E48-4BF2-BF0A-D8A9717A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15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829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4AF172-3B80-41FD-852C-3CD0D19D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" y="1543845"/>
            <a:ext cx="3777398" cy="3770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6C91B-FE74-40AD-B358-BB2DB88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642547"/>
            <a:ext cx="3591426" cy="55729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618029-7342-4E9A-ADC3-04391F7D2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695" y="642547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434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82E05-7577-4290-8F05-705EBD191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0542" y="221878"/>
            <a:ext cx="5950916" cy="64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093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7AA5A-FF9C-4CCD-BFF9-986D3361C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957" y="2453999"/>
            <a:ext cx="1685018" cy="1950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B5AB2-79EC-4CAD-BDC1-6C37F656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48" y="2339846"/>
            <a:ext cx="2912126" cy="217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DCFFC6-4618-496C-931E-C6E60E39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47" y="771150"/>
            <a:ext cx="3572374" cy="5315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D2352-C943-4FAF-B77C-5575F6B7E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794" y="756860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973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C481C7-DB81-4894-BE3B-EBA2AB69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" y="766391"/>
            <a:ext cx="3562847" cy="5325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C4E1D-FADF-4192-AF60-12CC6B66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76" y="861654"/>
            <a:ext cx="3562847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3A0BE2-13A1-49F6-8C35-4F4CE738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690" y="918812"/>
            <a:ext cx="357237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2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1133F-6174-45C6-96C2-B58AABC8F1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2048" y="525513"/>
            <a:ext cx="7307904" cy="58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1700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D9D54E-D4D7-4ADA-94AD-4428A505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" y="909286"/>
            <a:ext cx="3591426" cy="50394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A59852-FCE7-45F6-ABA2-0BB09C02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2076261"/>
            <a:ext cx="3572374" cy="27054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0D12AC-285B-4C45-AC9A-6EFA787E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34" y="766391"/>
            <a:ext cx="358190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16615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BB65FF-5AF1-487A-8467-8A7BDE30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6" y="752101"/>
            <a:ext cx="3572374" cy="53537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2AB798-4B1A-4968-814C-CEBAAD0B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56891"/>
            <a:ext cx="3581900" cy="51442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1B83B6-7A0A-49F0-AB37-BA7F0841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104" y="456784"/>
            <a:ext cx="358190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281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21BBD-DDEE-454E-AA0E-22F79B5A0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736" y="1274761"/>
            <a:ext cx="4872355" cy="4308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D039F-71F6-4B43-BA91-62827134B9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298" y="1274762"/>
            <a:ext cx="579596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684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03EC7D-9A7D-4B28-8FE2-54F3A5109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9" y="1985761"/>
            <a:ext cx="1848108" cy="28864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677704-4184-4111-99B3-9A9E561CF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540" y="680654"/>
            <a:ext cx="3591426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7484D0-7A07-4002-BE00-209FD6F14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300" y="213864"/>
            <a:ext cx="359142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1159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F7185-DCD6-4878-9273-41F2AE38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65733071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B6520-9766-401C-A832-71D7BB2A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44B2C9-6133-41F5-808A-AB7F83DB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51" y="3087817"/>
            <a:ext cx="8771898" cy="15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8027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7C63CD-E19A-4C5A-84CB-96F333403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8887" y="377795"/>
            <a:ext cx="6934226" cy="61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699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A28C6-82E9-4408-9A5C-6ED945CFE9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16" y="785354"/>
            <a:ext cx="8991567" cy="52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0637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D9FDA-9C84-43F9-8ED8-3CBDCE73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67535"/>
            <a:ext cx="7868748" cy="45821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30C0E0-2EA9-49B1-8ABF-5038435D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7" y="5100943"/>
            <a:ext cx="608732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7328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E5480-40B8-460D-ADCB-C8478706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3DA4C1-BF95-4667-ACE0-E39BBD9F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640" y="1564802"/>
            <a:ext cx="6834720" cy="475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03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7D9483-11BD-45D1-8B91-44AC99DA5A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3920" y="185000"/>
            <a:ext cx="4584160" cy="15122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7ADD29-45DD-4CCB-9744-96A11EF8CD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37415" y="1747839"/>
            <a:ext cx="3733009" cy="49251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564B54-5037-42E4-80B4-C913D8E2CE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6293" y="1747839"/>
            <a:ext cx="3738292" cy="49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5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E20F64-5E9A-4259-BE60-28F73BA9F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4" y="63640"/>
            <a:ext cx="8421275" cy="13908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C7CE3F-00D4-4D2D-A7A9-58793A91F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124" y="1523734"/>
            <a:ext cx="8430802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69BA9C-D4C2-4AD3-97D2-F743BBDAB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124" y="2678986"/>
            <a:ext cx="840222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7333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15BC28-42F1-484E-A4C1-886AB498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21" y="2628788"/>
            <a:ext cx="6496957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4016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6929A-0C5B-496E-9952-24FA8953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32655575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157970-B3EF-42B2-A908-3677DF20E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69" y="261495"/>
            <a:ext cx="5992061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5951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E8C095-1EA6-475A-8732-D20B9540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36" y="366285"/>
            <a:ext cx="8802328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84868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CFD4ED-2AC0-4015-9FA9-A4700F70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366" y="299601"/>
            <a:ext cx="3353268" cy="62587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9884C9-50B7-4CF6-BCDB-6D6E35959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276" y="624980"/>
            <a:ext cx="3749375" cy="56080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C096F6-FA4F-4DC1-AA29-5CC8DDAB5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10" y="2344182"/>
            <a:ext cx="2485737" cy="21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2595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4E3302C-90AB-4419-86F7-84263A369519}"/>
              </a:ext>
            </a:extLst>
          </p:cNvPr>
          <p:cNvGrpSpPr/>
          <p:nvPr/>
        </p:nvGrpSpPr>
        <p:grpSpPr>
          <a:xfrm>
            <a:off x="1350028" y="437742"/>
            <a:ext cx="9491943" cy="5982515"/>
            <a:chOff x="1350028" y="437742"/>
            <a:chExt cx="9491943" cy="598251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C6322943-F644-45FB-A032-F30656944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0028" y="437742"/>
              <a:ext cx="9491943" cy="5982515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75E71E3E-2B22-440E-9A99-E60478043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652" y="1833339"/>
              <a:ext cx="3315163" cy="3191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8157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A1546-1651-4D76-A318-C61D76E7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84" y="542522"/>
            <a:ext cx="3362794" cy="5772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E438A3-70C8-4679-9373-D771F9000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2" y="1704734"/>
            <a:ext cx="3362794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600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D5A3A-88C3-4AD4-912B-B5E7BD46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</a:t>
            </a:r>
          </a:p>
        </p:txBody>
      </p:sp>
    </p:spTree>
    <p:extLst>
      <p:ext uri="{BB962C8B-B14F-4D97-AF65-F5344CB8AC3E}">
        <p14:creationId xmlns:p14="http://schemas.microsoft.com/office/powerpoint/2010/main" val="277671588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D2D05-20B2-4C75-8E4D-8D4E9643B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3408178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ED50DA-B590-4AD3-A053-871B87D48B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4072" y="1316477"/>
            <a:ext cx="4743854" cy="998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5D830D-35A0-438A-A47F-A6DFEE01B7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6079" y="2951322"/>
            <a:ext cx="6799839" cy="31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967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7DB24-54EA-4A1B-9466-575FDC8BC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234993713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76DA51-8D95-4CC3-BFB2-5D0C68F3A8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062037"/>
            <a:ext cx="5940425" cy="4733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4CA2C-E8C8-4272-89C6-FCFE4F78E8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062037"/>
            <a:ext cx="5940425" cy="4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09048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77D83-F09D-4DF2-9A6D-A4536C2750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2062" y="466407"/>
            <a:ext cx="3819525" cy="5925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87C19D-D8B9-4AEE-BF12-44A4DF392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38988" y="466407"/>
            <a:ext cx="379095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7877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E34A4B-2AAC-44E0-9F41-4AB705E3BF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645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2BA80D-D244-4358-846F-41B719EAC4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6170" y="947419"/>
            <a:ext cx="592518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609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36179B-1EFF-40BF-821C-BF6EC1D49D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962" y="537845"/>
            <a:ext cx="3838575" cy="5782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42E3D1-EB47-400D-9AB8-88F5CD16D7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0735" y="390207"/>
            <a:ext cx="3615303" cy="607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649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A5C541-6E34-47CD-9142-E9DACAB424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6775" y="2633662"/>
            <a:ext cx="1924050" cy="15906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67BE2-1298-4EF6-9471-4D51D0B372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67125" y="528319"/>
            <a:ext cx="3810000" cy="58013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BA5BC8-264A-46EB-8EBE-75552A8C1DE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91450" y="528319"/>
            <a:ext cx="3829050" cy="57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13753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CB32B3-67D1-4A84-B44A-F6BF1348E0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905" y="1176337"/>
            <a:ext cx="5658485" cy="450532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8C0F529-FDB7-42FA-BFDE-5B851B84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437" y="1176336"/>
            <a:ext cx="5423658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23470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2212A4-941C-4D5E-BC84-FC0C7492C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9680" y="709295"/>
            <a:ext cx="3810000" cy="54584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9DA40-CD74-4261-A38E-E7EA111007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2321" y="690245"/>
            <a:ext cx="3800475" cy="547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90242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804A6E-346A-49C7-A02A-16038DE0F6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3975" y="618807"/>
            <a:ext cx="3810000" cy="5620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656EE5-05E5-4582-815A-ED701C0466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8025" y="618807"/>
            <a:ext cx="3810000" cy="562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2032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A1EA7-AA0C-4EDD-BC51-B64B3FB31F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1520" y="1176337"/>
            <a:ext cx="564896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50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DC09B8-F037-4237-B2DC-8E506E0253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4974" y="1266177"/>
            <a:ext cx="8522051" cy="43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31807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16FEBA-3AD8-4BCE-B7CB-0985B382AD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91062" y="1487176"/>
            <a:ext cx="2809875" cy="468503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910EB0-EEF8-448D-A3C8-13232816B6E7}"/>
              </a:ext>
            </a:extLst>
          </p:cNvPr>
          <p:cNvSpPr/>
          <p:nvPr/>
        </p:nvSpPr>
        <p:spPr>
          <a:xfrm>
            <a:off x="3048000" y="3523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КУРСЫ ВАЛЮТ ПРОВЕРКА ЗАПОЛНЕНИЯ:</a:t>
            </a:r>
          </a:p>
        </p:txBody>
      </p:sp>
    </p:spTree>
    <p:extLst>
      <p:ext uri="{BB962C8B-B14F-4D97-AF65-F5344CB8AC3E}">
        <p14:creationId xmlns:p14="http://schemas.microsoft.com/office/powerpoint/2010/main" val="345775171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3DF4C-65A2-4C24-8E57-71D67AF7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112142034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2C64C-0F3F-462E-8720-A91A4D527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1409171372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C49F0-CC31-4F5B-9BB3-677A7CFE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F70CCCF-B1A4-463E-8D16-D96645692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919" y="2749458"/>
            <a:ext cx="6030167" cy="1314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A288C-974F-4FAD-83FA-FC1AA457CF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80914" y="4572000"/>
            <a:ext cx="2162175" cy="762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865414-C0F9-49DE-9416-F100CF592F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78432" y="320674"/>
            <a:ext cx="372173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52285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35BB38-EDA7-41DA-9422-C06028E09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300162"/>
            <a:ext cx="486791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83275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52231B-55FD-4B32-9099-507F90B70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90" y="205483"/>
            <a:ext cx="8800019" cy="644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9458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8C5DD-E5A5-4395-BE29-9D1560B75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4309" y="5219701"/>
            <a:ext cx="8260256" cy="11452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8524D6-31C6-4FFF-A000-80F362E7F4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6681" y="192405"/>
            <a:ext cx="9395512" cy="20056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5E1B0C-3154-408E-A0E0-DA9DDD8D1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13" y="2932481"/>
            <a:ext cx="1109817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0193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539B5F-D8E0-4528-92C2-75E835C0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1052181"/>
            <a:ext cx="10974332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17321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82620-DE6C-492A-B2BE-8A152FC1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57015"/>
            <a:ext cx="6944694" cy="2105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6F55F7-5C0B-4DB6-A514-1723327D1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2352606"/>
            <a:ext cx="6906589" cy="9907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319489-0D72-4566-B07C-9AA80E40E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1" y="3429000"/>
            <a:ext cx="6916115" cy="1086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8D682B-B9A6-40F2-9DB2-FB3774C35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84" y="4538517"/>
            <a:ext cx="6897063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6811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FEA5E7-02FD-46C4-891A-6C24638F3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323646"/>
            <a:ext cx="6925642" cy="29150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0084FD-8637-43C4-B3F8-D13EF5302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6" y="3619298"/>
            <a:ext cx="6916115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77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A589A-797F-47D6-BF35-2F4974AA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48600327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014A69-53CF-4335-A2F9-6420B573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066470"/>
            <a:ext cx="8164064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05315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1043D2-6BFB-4806-BEBF-4A38D4A10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653" y="1833340"/>
            <a:ext cx="6220693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81055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6CCF28-C78C-4F9D-8F7C-346C45B7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401199514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B4BF7-92A0-4AA1-BD4D-21D0DD14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 ПРИХОДНОЙ И РАСХОДНОЙ: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D284D7-5A9B-4DC0-AA51-C94C4DC75B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53759" y="1690688"/>
            <a:ext cx="3084481" cy="48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6989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3CC801-3B11-42E2-B865-C3AB9E694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979" y="1153519"/>
            <a:ext cx="5743102" cy="4552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AD575-DC1B-4D21-B75A-31FDFD5A67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919" y="1151795"/>
            <a:ext cx="5722839" cy="45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5027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53E56C-451F-4F2C-B259-81E985FC5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08" y="1051078"/>
            <a:ext cx="5942636" cy="47558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652819-8E02-4452-82E8-50C702504D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557" y="1051079"/>
            <a:ext cx="5942651" cy="4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4452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99889F-192F-4329-A618-DBD68C3ED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7583" y="688873"/>
            <a:ext cx="6876834" cy="54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9376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82637D-C033-4E1B-8D4A-82D5431377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1373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D4C7C-6ADA-4A45-8C82-659588BB21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4718" y="1396365"/>
            <a:ext cx="2857500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13460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180A41-2A97-4005-A3A3-A42ED7BC7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7878" y="527901"/>
            <a:ext cx="7276244" cy="1818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E1FE2-B02B-4F37-8AE9-F86E3E9C72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9099" y="2549920"/>
            <a:ext cx="6593801" cy="39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59977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DEA782-B2F8-4975-B4A3-E8BC3103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8575" y="950840"/>
            <a:ext cx="7074849" cy="49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76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8B9DD5-DD6D-4967-B5CF-35075311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4251062971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39605-24E6-4D03-A579-DAF8A682AF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076" y="2733675"/>
            <a:ext cx="1943100" cy="1657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E4B59-3397-43EC-A48D-24FC5F0951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860" y="1314450"/>
            <a:ext cx="3534410" cy="4495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79A737-BE50-4409-9DE4-07494C4A3FE5}"/>
              </a:ext>
            </a:extLst>
          </p:cNvPr>
          <p:cNvSpPr/>
          <p:nvPr/>
        </p:nvSpPr>
        <p:spPr>
          <a:xfrm>
            <a:off x="8555634" y="585975"/>
            <a:ext cx="328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БУХГАЛТЕРИИ: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A32B7E-C68D-4A19-ACAC-96EED99C49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46955" y="1181100"/>
            <a:ext cx="289941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2226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D08197-C006-4D0A-98C3-FC50E10D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618997"/>
            <a:ext cx="1076475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262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1946E-F6D5-40E7-97FD-F94200871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602" y="1257300"/>
            <a:ext cx="4849495" cy="4343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A19E35-3F9E-48A4-875F-E3E8EAE71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64903" y="1257300"/>
            <a:ext cx="484949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284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51890-3BCF-41B9-8AC2-C2A63D09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776450493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3F026-704F-4EC8-A72A-1771E7BF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23004226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08D07-2085-412E-A1BB-3A40659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2F6D6DE-BEDC-44C0-A4B3-E8E92116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70" y="3044671"/>
            <a:ext cx="8459659" cy="20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769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9FE8D8-3A52-4BE4-9D9D-67A33073B2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022" y="849081"/>
            <a:ext cx="8905956" cy="51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45902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D3795-DDBB-4D26-B7D0-52E39C056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9087" y="1435231"/>
            <a:ext cx="10253826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934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593605-B705-46D1-A77E-BD89C654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14128"/>
            <a:ext cx="891664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5201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2FD92-9CC3-4764-81D0-87D676FB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525416"/>
            <a:ext cx="6878010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D90E-3D9B-4219-9F08-F3293F00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7" y="2453361"/>
            <a:ext cx="6630325" cy="895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38898E-4E22-4D58-8652-227C2FED7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37" y="3447726"/>
            <a:ext cx="6620799" cy="1495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2EB7FA-7F0F-4496-95D3-D6FB38DF6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1" y="5042250"/>
            <a:ext cx="66303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1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2F32B2-F81D-436F-85C0-6060C1A1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1452286"/>
            <a:ext cx="753532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7125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928CC7-18B4-4B50-B0E5-BBA2781E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96" y="1668489"/>
            <a:ext cx="6570608" cy="35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34344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6D995-7761-4C28-980F-CD4DAAB5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973921440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46862-759C-40D7-91B2-E7AF0D4C94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40414" y="418366"/>
            <a:ext cx="3711171" cy="6021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FAFBDA-6A40-41D4-B308-446BB39C28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63437" y="418366"/>
            <a:ext cx="3724058" cy="60212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9A1377-C1D7-4478-A1B6-7FA386C1F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5" y="2124460"/>
            <a:ext cx="3198227" cy="2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71092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A0E95-96B1-4688-B8FC-92744C0F6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71" y="290074"/>
            <a:ext cx="3581900" cy="6277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B61771-B8EA-4CC6-939D-222F29BAC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31" y="290074"/>
            <a:ext cx="3581900" cy="62778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B1E6D07-8571-45CF-8B7D-3B67A1D44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64" y="290073"/>
            <a:ext cx="3621047" cy="62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5224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D8FAB7-D3B4-4EF7-90D9-AA901A4A1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2968" y="372092"/>
            <a:ext cx="10466063" cy="61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9160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7BBAC9-0624-48D5-A99B-06C6BCE4C9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776" y="363893"/>
            <a:ext cx="11250448" cy="10823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80A09C-70F3-4A06-A850-8083ECF58E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84461" y="1600832"/>
            <a:ext cx="7623078" cy="48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80917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2237D5-D90F-4743-816C-FF38573D962D}"/>
              </a:ext>
            </a:extLst>
          </p:cNvPr>
          <p:cNvPicPr/>
          <p:nvPr/>
        </p:nvPicPr>
        <p:blipFill rotWithShape="1">
          <a:blip r:embed="rId2"/>
          <a:srcRect l="590" t="645"/>
          <a:stretch/>
        </p:blipFill>
        <p:spPr bwMode="auto">
          <a:xfrm>
            <a:off x="223933" y="879571"/>
            <a:ext cx="5573154" cy="5098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EA3D8D-8435-47D2-A9AC-9036B317C2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486" y="879569"/>
            <a:ext cx="5570725" cy="50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1056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821EDA-A1B8-4329-830A-1D0E1295FF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326" y="385372"/>
            <a:ext cx="3743779" cy="6087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C05C48-32A8-468E-978C-D2BF15D7A0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9495" y="385372"/>
            <a:ext cx="3433009" cy="60872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FF9DFC-7278-4DC6-BDDA-83462A1EEF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83894" y="385371"/>
            <a:ext cx="3414367" cy="60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14720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AF122A-588A-4938-8916-49DB52828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1057" y="155221"/>
            <a:ext cx="3929885" cy="65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17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CCC7BD-DEC9-453A-8157-E2A81F25B1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9996" y="2500310"/>
            <a:ext cx="2257425" cy="1857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A8739B-D108-46C3-ABFA-4FD7A5B380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954" y="2395534"/>
            <a:ext cx="38290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70000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284854-CD1C-45B4-AE32-643121FD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3" y="975970"/>
            <a:ext cx="4944165" cy="49060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CDF000-35E0-4C27-A3B3-7A370503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99" y="975970"/>
            <a:ext cx="2943095" cy="22150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0786FB-5DDE-46DB-A069-BB049B75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88" y="3287890"/>
            <a:ext cx="3439422" cy="25941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777F9B-EDBF-4A31-BBA8-E70737982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90" y="3287890"/>
            <a:ext cx="3427453" cy="25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08855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292CD-5A86-4CFD-AE5D-7B5467F6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6" y="1986330"/>
            <a:ext cx="3825507" cy="28853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CD9BFE-A585-4FBB-8FEE-C8B69BB00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05" y="1986330"/>
            <a:ext cx="3814790" cy="28853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5ACB24-2F1E-451A-A57C-E6B1A5E8D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637" y="1986330"/>
            <a:ext cx="3825507" cy="28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04517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DB2B0-9A07-4F7A-97F3-183ACB97B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2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91AE3-958B-4B1B-A729-D9AE5339C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7" y="541175"/>
            <a:ext cx="3753361" cy="26351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552592-CA93-4983-A07F-0BB79167F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61" y="3256383"/>
            <a:ext cx="3669031" cy="26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247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D8B4C9-F505-42E3-AA46-C438D5FB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5" y="904520"/>
            <a:ext cx="5039428" cy="50489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77C028-B53C-4284-9EFD-89399EBD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59" y="904519"/>
            <a:ext cx="5039428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7720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8381B7-53C0-41AB-9C89-DD1A6341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7" y="453625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A6B44F-F0AD-43C2-AF7A-E9B894464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4104" y="453625"/>
            <a:ext cx="3735842" cy="59507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2AF45-955B-4683-AB54-C7231DDB1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03" y="453625"/>
            <a:ext cx="3840846" cy="59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7194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0A7039-30B6-4C4D-B7C7-E93BBA94F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8018" y="231029"/>
            <a:ext cx="3935964" cy="63959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7D6FB-988C-4BFF-9A9B-BD28F6D0A3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9175" y="231027"/>
            <a:ext cx="3965994" cy="63959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265F11-A04A-4B90-94DA-8A93E9A80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2" y="231027"/>
            <a:ext cx="3765834" cy="63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6080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0A4157-85FE-4B71-B876-DC525C8CB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80574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564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FD8DD-0150-4533-AA3A-DB327635A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8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96797-10BE-458B-B354-ABA8B185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09" y="923575"/>
            <a:ext cx="504895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190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C6ABFB-3A59-465F-8D86-4AF32AC4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06" y="442493"/>
            <a:ext cx="3581900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4A0C-A09D-4057-8A3C-5AC7062BE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442492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98081-86C1-410E-879E-CC0C40A47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93" y="442491"/>
            <a:ext cx="3841987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752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F3BCAF-4457-4C1E-B943-689FE170F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0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00A3B7-EA73-4CF7-9776-FD291CEF6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97" y="390101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1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4B0EF-DD9A-4723-9B43-2306674C78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745" y="77319"/>
            <a:ext cx="4744085" cy="4533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92502-6AED-4B7C-96BD-CAB07CF3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91" y="4953212"/>
            <a:ext cx="1914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786C11-61FF-4A69-A9CE-E96FED9A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92" y="726840"/>
            <a:ext cx="3492990" cy="51091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40EED1-B3FB-4374-A635-9FE9BFACC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513" y="666437"/>
            <a:ext cx="334374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0375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B55B35-CA99-49F5-B085-A1AE841BB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35" y="2457246"/>
            <a:ext cx="2530039" cy="19244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D9937F-54FC-4BAE-A4F1-C64ABF97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52" y="747332"/>
            <a:ext cx="3581900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399BF3-2812-4C28-89D3-45F1AD7AB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0" y="747332"/>
            <a:ext cx="3581900" cy="53252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FE48A5-6488-4521-84B9-88D9302D7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293"/>
            <a:ext cx="1873998" cy="21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6842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E4753E-543C-4C63-ADEA-47720F22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7" y="861654"/>
            <a:ext cx="3572374" cy="51346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E6984C-FFCC-4A24-8959-7CD919ED2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88" y="861654"/>
            <a:ext cx="3669024" cy="51346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47B8FA-E547-4FBD-BF08-11A79B58C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99" y="861654"/>
            <a:ext cx="368018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6783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725DFB-2BAE-49AC-8F4B-7D6902D5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2" y="2061971"/>
            <a:ext cx="3591426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5F6E01-692E-4CB9-939E-FD7CE300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761628"/>
            <a:ext cx="3572374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1C114F-5C97-449E-91E2-225B37EFD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64" y="761627"/>
            <a:ext cx="357237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1484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4C7103-80D3-4730-860C-710EE38D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75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01111D-F3EE-4135-884E-AD6272F03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9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4179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74D2BD-23F2-4871-88A6-F9F164C136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8742" y="2552975"/>
            <a:ext cx="4270619" cy="17520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256F8-ED4D-4521-A2BF-6D60AE0EB4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7241" y="357708"/>
            <a:ext cx="4084432" cy="614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885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10FDE0-442D-4193-A665-905D0E1B8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1009312"/>
            <a:ext cx="8192643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82957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94116D-0686-4905-BA24-CB63DF0A3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88" y="408993"/>
            <a:ext cx="11615424" cy="238305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F10C09-6D01-45E5-91CC-DEC7F043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557" y="3709538"/>
            <a:ext cx="9244885" cy="178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86171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C86B7F2-B93B-45F7-95F2-1EE42473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797" y="335718"/>
            <a:ext cx="6952405" cy="618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7645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0897E-9D5B-43FC-A7D6-B47E5E14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68FAC5-3BAB-4BEA-9092-47502C22C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3" y="2517168"/>
            <a:ext cx="11296533" cy="212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86755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E9EFF-CCF5-4978-8997-24578160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200007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3012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CD2E7-BF3B-46C9-AE7C-AEA2E4A6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DD373C-AC35-47DF-A62A-757D43D0F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4237" y="2612632"/>
            <a:ext cx="9783526" cy="25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9430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97A80D-183C-4877-8018-300E5378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7" y="0"/>
            <a:ext cx="9182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06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B7138-A584-4CB1-9C0D-21DA7521FC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628" y="889771"/>
            <a:ext cx="11876741" cy="11971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EF767D-456A-475B-837C-A38D607417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191" y="2699085"/>
            <a:ext cx="11221616" cy="14598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969686-752B-4518-92A4-8E44DCF2995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139" y="4508399"/>
            <a:ext cx="10545722" cy="14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3202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7EE7E7-A53C-4A0F-9F1E-B7CF1BD0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1366549"/>
            <a:ext cx="7897327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6029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E3D3C-3602-4267-B3B7-6B40EC06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75220"/>
            <a:ext cx="6087325" cy="34390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2E5167-E9DF-4A5F-AF0A-89862FFB7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890704"/>
            <a:ext cx="6077798" cy="9240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792B1A-FDDA-4882-A806-24ADF38AD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4886572"/>
            <a:ext cx="608732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91361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55DC0B-5EAA-40A3-8A6F-C23019419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09" y="1868984"/>
            <a:ext cx="7483381" cy="31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02682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FA1A7F-FD20-4D26-BDFD-74D6FFEC7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7" y="2166761"/>
            <a:ext cx="6839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26660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BD2CE-6BF3-49F9-ADDD-8AC55623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3038266248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2C4161-B0BB-4355-AC10-650115ABB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741" y="2655705"/>
            <a:ext cx="1435124" cy="15465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8481" y="552450"/>
            <a:ext cx="2887980" cy="575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F5029-731A-4879-92C1-895D24A75F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9275" y="544830"/>
            <a:ext cx="2865120" cy="57607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57209" y="533400"/>
            <a:ext cx="289560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78792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2BB2-F4D1-4BF1-BB4F-803D7463AF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384" y="1135380"/>
            <a:ext cx="511302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82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3412098177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495" y="605790"/>
            <a:ext cx="2849880" cy="5646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0551D7-6CBE-4208-890E-74E0C3F665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5820" y="590550"/>
            <a:ext cx="2880360" cy="5676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37625" y="59055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0045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9BCCB-C6F8-4F40-A7AD-BDD5416817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4198" y="152400"/>
            <a:ext cx="10063604" cy="19395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1430" y="2217420"/>
            <a:ext cx="454914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38157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5DE88A-92CD-4E74-8C7B-B431395F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207" y="633022"/>
            <a:ext cx="419158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45026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AE4169-1C71-40E9-BCD1-00B868B6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3" y="244096"/>
            <a:ext cx="2921930" cy="63698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A771BE-87FC-4F97-9AD7-16827CC0A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742" y="244096"/>
            <a:ext cx="2943118" cy="63698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696BAE-7D27-4B24-9F3F-FD8219846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4096"/>
            <a:ext cx="2912870" cy="63698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694C03-AC6A-4386-BD1F-E46DA2ABB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010" y="244095"/>
            <a:ext cx="2963092" cy="636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62912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21376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41811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48932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F688B3-3966-49BC-8B06-9DC7C7AF5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0" y="356759"/>
            <a:ext cx="945011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12039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DFFE-BEB3-4CFF-9AC9-1A8CE4EA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</a:t>
            </a:r>
          </a:p>
        </p:txBody>
      </p:sp>
    </p:spTree>
    <p:extLst>
      <p:ext uri="{BB962C8B-B14F-4D97-AF65-F5344CB8AC3E}">
        <p14:creationId xmlns:p14="http://schemas.microsoft.com/office/powerpoint/2010/main" val="2572926265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7020E-9BA4-4D05-90D9-6EBA13B9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ЗАДАЧИ</a:t>
            </a:r>
          </a:p>
        </p:txBody>
      </p:sp>
    </p:spTree>
    <p:extLst>
      <p:ext uri="{BB962C8B-B14F-4D97-AF65-F5344CB8AC3E}">
        <p14:creationId xmlns:p14="http://schemas.microsoft.com/office/powerpoint/2010/main" val="3242602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82631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ABD68F-2BCF-430B-95CF-CB21FE22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2092609932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70290-D1B8-4074-BFC6-81DCC608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734274850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D6CBF3-D998-452B-AB37-F21509F4E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611" y="2351259"/>
            <a:ext cx="1771897" cy="73352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6A9136-AF6C-4AD5-96A0-B6F052D6A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611" y="3723289"/>
            <a:ext cx="1781424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87418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F0CB7C-F915-4B6F-918C-A58AF995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58" y="2871707"/>
            <a:ext cx="1581371" cy="11145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7012B6-066B-4CEB-8B4A-E88FD16E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72" y="666363"/>
            <a:ext cx="3839111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9121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5D8EE9-650D-45D9-9BAB-AB7A6FDF4D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7589" y="740641"/>
            <a:ext cx="1733550" cy="1257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128D3E-2571-4805-86FC-18D709D715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62425" y="731116"/>
            <a:ext cx="180022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9C20BF-3141-406F-9298-86B846F7E6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33936" y="533082"/>
            <a:ext cx="3800475" cy="578231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1077D6-0D3A-4971-B114-C657D6B80CFE}"/>
              </a:ext>
            </a:extLst>
          </p:cNvPr>
          <p:cNvSpPr/>
          <p:nvPr/>
        </p:nvSpPr>
        <p:spPr>
          <a:xfrm>
            <a:off x="1169505" y="3239571"/>
            <a:ext cx="5059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ТОЛЬКО КОМПЛЕКТУЮЩИЕ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BA5560-4356-478F-AEE2-E376EF1CFAD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84928" y="3789074"/>
            <a:ext cx="34290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00350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E18EC2-BBC2-4DFF-9F05-50EC175A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03" y="1218889"/>
            <a:ext cx="4867954" cy="44202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EF07B6-1F29-4FB9-B9E6-AFCAF843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545" y="1218889"/>
            <a:ext cx="4829849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75641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A8DC9D-CA9E-460D-87F7-830EEAFC19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072" y="323532"/>
            <a:ext cx="3800475" cy="62109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5A5D5-A192-49B0-9A26-13AA3A0A5B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722" y="547369"/>
            <a:ext cx="3790950" cy="57632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C124CA-C378-4387-840D-8A2471F93B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12847" y="323532"/>
            <a:ext cx="3800475" cy="63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06406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30D409-6A4B-44A5-A014-700AA04D74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026" y="1057592"/>
            <a:ext cx="5940425" cy="47428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03C3E7-35B6-4A08-878A-2C526ECCBF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4550" y="1064577"/>
            <a:ext cx="5940425" cy="473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2145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29C2B8-31D3-4F5D-AC38-C4A2885D2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45210"/>
            <a:ext cx="5940425" cy="476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98225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13666-E7DF-4B84-80B1-7E300BE629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16394" y="1149898"/>
            <a:ext cx="8559211" cy="455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54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приходная</a:t>
            </a:r>
          </a:p>
        </p:txBody>
      </p:sp>
    </p:spTree>
    <p:extLst>
      <p:ext uri="{BB962C8B-B14F-4D97-AF65-F5344CB8AC3E}">
        <p14:creationId xmlns:p14="http://schemas.microsoft.com/office/powerpoint/2010/main" val="3867957566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703F3A-0B3D-415F-B386-7C49EC6201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2" y="1124266"/>
            <a:ext cx="5940425" cy="4580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EEDF42-7221-4EA6-A8AF-D0920C78CA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95056"/>
            <a:ext cx="5940425" cy="46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60004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11DFB2-9BD1-4ED1-B9E2-06ED348ADD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370" y="328295"/>
            <a:ext cx="3800475" cy="6182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0CFE37-5E88-4A75-B6E0-68E2DDCA8E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76712" y="318770"/>
            <a:ext cx="3838575" cy="6191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A333A6-3C61-42F9-8ED4-D752CAE3C2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42154" y="556895"/>
            <a:ext cx="3771900" cy="57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62774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E7110E-7F69-4F2E-8F3C-56F12C2DC5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633269"/>
            <a:ext cx="5940425" cy="1231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ABF19-A924-4D35-9728-418113C8F4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6" y="1939116"/>
            <a:ext cx="5940425" cy="42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38445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E0E609-09FF-47F6-BF4B-00A9ADBC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9" y="2613744"/>
            <a:ext cx="2780605" cy="16305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DBA93A-33FE-4E9C-BE76-22BF08E66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39" y="837838"/>
            <a:ext cx="3372321" cy="51823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0A3727-FCA6-46BA-BB1E-3942B154A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916" y="837838"/>
            <a:ext cx="334374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61580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C2C79-EBE1-44B9-8471-C9DEB99E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990165006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92B41-2B76-4BBC-BE41-4C8515CE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085262430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D9C01-A9F1-4C68-84F6-444BD389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6583C4-F3EC-42FF-A6C4-57989C934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416" y="2428735"/>
            <a:ext cx="6211167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68995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29C647-09F1-4B74-B1BA-FE2482A1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19" y="1276049"/>
            <a:ext cx="4877481" cy="4305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4352B5-D9C9-48DD-ACC4-A8171D03500B}"/>
              </a:ext>
            </a:extLst>
          </p:cNvPr>
          <p:cNvSpPr txBox="1"/>
          <p:nvPr/>
        </p:nvSpPr>
        <p:spPr>
          <a:xfrm>
            <a:off x="7647708" y="3244333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ЗАПРОС В ЗАМЕТКАХ</a:t>
            </a:r>
          </a:p>
        </p:txBody>
      </p:sp>
    </p:spTree>
    <p:extLst>
      <p:ext uri="{BB962C8B-B14F-4D97-AF65-F5344CB8AC3E}">
        <p14:creationId xmlns:p14="http://schemas.microsoft.com/office/powerpoint/2010/main" val="4056027449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EC1A5B-42DB-4AC1-A7B0-D4AF29DE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733608"/>
            <a:ext cx="890711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6AB2DF-8598-4A53-B0C0-E3ADCD55F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348" y="2360929"/>
            <a:ext cx="8351304" cy="376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0643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9D1D6F-B85F-4A3E-A9F6-E7FA1829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274799"/>
            <a:ext cx="6916115" cy="1819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CB0093-1655-4656-AFE2-E3C2F4AB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2229928"/>
            <a:ext cx="6916115" cy="1105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D9885E-ECB8-484F-B056-C21B43547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521" y="3523019"/>
            <a:ext cx="6887536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86C186-9E9E-45E6-BD2C-586D64458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415" y="4949479"/>
            <a:ext cx="6925642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92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расходная</a:t>
            </a:r>
          </a:p>
        </p:txBody>
      </p:sp>
    </p:spTree>
    <p:extLst>
      <p:ext uri="{BB962C8B-B14F-4D97-AF65-F5344CB8AC3E}">
        <p14:creationId xmlns:p14="http://schemas.microsoft.com/office/powerpoint/2010/main" val="825635827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85F747-7F5E-49DB-9EC2-8B09126E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514208"/>
            <a:ext cx="754485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854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47F77-1EE9-4E2A-AA1B-4F399A91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2052445"/>
            <a:ext cx="4810796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72854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E6916-468E-4140-BC25-2FF70941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3699685030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5725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3C0773-D41D-410B-8DD8-ED084C75C0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1178" y="1174534"/>
            <a:ext cx="7529643" cy="45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8242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A6128B-BF71-45D2-A678-D88C289FE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343660"/>
            <a:ext cx="5940425" cy="4170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E8D684-4B84-4B56-94BD-1D564DBE14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1555" y="1133475"/>
            <a:ext cx="507746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8460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7D5BB-4F35-4C43-A91F-9C46F3417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8492" y="3224213"/>
            <a:ext cx="1695450" cy="409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884D18-6A20-4EB7-8456-6593676ED4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0347" y="1092489"/>
            <a:ext cx="3708626" cy="467302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452BE-2860-488C-B1AA-3214394FCBC8}"/>
              </a:ext>
            </a:extLst>
          </p:cNvPr>
          <p:cNvSpPr/>
          <p:nvPr/>
        </p:nvSpPr>
        <p:spPr>
          <a:xfrm>
            <a:off x="8839244" y="723157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3E947A-BE72-44FB-A00E-E32DC1C3E4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8878" y="1092489"/>
            <a:ext cx="2847270" cy="467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38081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0C6045D-CECC-4A96-87E8-A185C82B5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1614234"/>
            <a:ext cx="1100291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1288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92153D-0454-4A8C-8454-BF348219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838" y="966444"/>
            <a:ext cx="5544324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81797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99F10D-74A4-4A5F-9332-4D0B1D2CD5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5865" y="971231"/>
            <a:ext cx="5906135" cy="491553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DCA692-FC61-47C7-9DB3-D6104D021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25" y="2619260"/>
            <a:ext cx="1867161" cy="161947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379FA3-C64B-44CB-A54E-DD6464C50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375" y="766389"/>
            <a:ext cx="3362794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31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CAA0-4E54-44C3-B322-7DAB2CE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B742BFC-DEE9-4054-AC83-CE81259FD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09" y="2690709"/>
            <a:ext cx="6211167" cy="14765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9B1710-0FE1-4D86-BDC4-DF60BC88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368" y="1690688"/>
            <a:ext cx="482032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7507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7EC13D-52BF-4C18-8774-0C5A74C6DE60}"/>
              </a:ext>
            </a:extLst>
          </p:cNvPr>
          <p:cNvPicPr/>
          <p:nvPr/>
        </p:nvPicPr>
        <p:blipFill rotWithShape="1">
          <a:blip r:embed="rId2"/>
          <a:srcRect b="2078"/>
          <a:stretch/>
        </p:blipFill>
        <p:spPr>
          <a:xfrm>
            <a:off x="1561861" y="2686050"/>
            <a:ext cx="1876425" cy="14550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021DDC-078B-470D-A4C9-523CD1266F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7201" y="715609"/>
            <a:ext cx="3572938" cy="54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27345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3DC9B-40AC-4008-A9FD-D0C146DDD3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112520"/>
            <a:ext cx="5940425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40085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AF557-4DC7-4C96-9280-17F3838AAE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2069" y="1077819"/>
            <a:ext cx="7887861" cy="47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91345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75535-9E85-4B14-B76C-F0255353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148127397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8BA8C-0A55-42B7-B311-975E393D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067278208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5E419-FC37-4F1F-BF1B-B2B10757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E7DE2AA-8A53-410E-AB7A-479BB9742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06" y="2658359"/>
            <a:ext cx="11097188" cy="24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0405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35CB3AC-2D9C-49BE-8D5F-30455310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53" y="238415"/>
            <a:ext cx="9963893" cy="638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21486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A22BBA-2B5D-4011-99A8-5D7A0FF79F05}"/>
              </a:ext>
            </a:extLst>
          </p:cNvPr>
          <p:cNvPicPr/>
          <p:nvPr/>
        </p:nvPicPr>
        <p:blipFill rotWithShape="1">
          <a:blip r:embed="rId2"/>
          <a:srcRect b="22788"/>
          <a:stretch/>
        </p:blipFill>
        <p:spPr>
          <a:xfrm>
            <a:off x="1358678" y="105596"/>
            <a:ext cx="9474641" cy="16195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31F1B-A7A5-43A6-B3FC-B899C66EB42C}"/>
              </a:ext>
            </a:extLst>
          </p:cNvPr>
          <p:cNvPicPr/>
          <p:nvPr/>
        </p:nvPicPr>
        <p:blipFill rotWithShape="1">
          <a:blip r:embed="rId3"/>
          <a:srcRect b="6840"/>
          <a:stretch/>
        </p:blipFill>
        <p:spPr>
          <a:xfrm>
            <a:off x="1081889" y="1797729"/>
            <a:ext cx="10028221" cy="17656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D0B3B-7B1D-4E9D-868A-CF00F0C84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97" y="3636938"/>
            <a:ext cx="2718802" cy="31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79154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717B66-FD27-417B-9B3A-C53624BC4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233181"/>
            <a:ext cx="8907118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11839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2FB606-70BA-4FCA-9916-936F8D6B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23709"/>
            <a:ext cx="6878010" cy="1838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66835E-A1C4-4083-804B-025995CE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176386"/>
            <a:ext cx="6887536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769A6D-0700-4BF5-B342-13811887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995" y="3386009"/>
            <a:ext cx="686848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6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5E36B2-D56E-4C35-8175-589B37DD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2512"/>
            <a:ext cx="9507277" cy="43249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2F95ED-638B-4058-9C9A-F4DC10AF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0" y="4380426"/>
            <a:ext cx="9507277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87500-F0AD-442B-8946-5AD0FAAAC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88" y="5471254"/>
            <a:ext cx="9488224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2737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284D94-7A67-452A-8CE9-C11C1EE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95155"/>
            <a:ext cx="7611537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24486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09BF4D-E3BD-417C-9056-656298C9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90" y="1818952"/>
            <a:ext cx="7529820" cy="32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23056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D6DAC-98AF-4C52-8A64-E83BCA931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121983632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181265274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78A2FB-AA76-41EB-B838-B01E178326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5315" y="1066800"/>
            <a:ext cx="588137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4044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6E2B4A-6A72-4201-9B18-324FBF917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0" y="2809788"/>
            <a:ext cx="1629002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E99CBB-DD3A-4275-BA90-735DBD74D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69" y="356759"/>
            <a:ext cx="3591426" cy="6144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4D2EB7-391E-4EA7-8AC1-669F1C710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2" y="356759"/>
            <a:ext cx="381138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1440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462A11-473C-4667-9FE5-05682CDD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38" y="271022"/>
            <a:ext cx="3581900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D25BFB-A022-4526-9642-DD7069E6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64" y="261495"/>
            <a:ext cx="359142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18248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763D8-9346-492E-8D72-508A6AB54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1014075"/>
            <a:ext cx="9002381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13182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3F6B39-D803-435C-8D8E-A6088BE13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40" y="523272"/>
            <a:ext cx="8907118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74F4D7-C282-4A4D-94E8-099AAAB77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58" y="1866879"/>
            <a:ext cx="6687483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279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B6F207-1E28-4592-B78E-F2B95CE2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0" y="985496"/>
            <a:ext cx="4944165" cy="48870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F56EC-0B16-48E7-A4CC-A81F2D30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985496"/>
            <a:ext cx="3207191" cy="22802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D9B605-DF72-43CC-832F-066D8AF15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985496"/>
            <a:ext cx="3178892" cy="22802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F1046-AE03-49E2-893F-4025EA09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3580684"/>
            <a:ext cx="3207191" cy="22918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316C18-C092-4525-8D89-A7BBAE684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3569084"/>
            <a:ext cx="3186892" cy="22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3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528D12-133E-4FCF-B77C-A036737B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5" y="191386"/>
            <a:ext cx="9459645" cy="44392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702918-7068-4BE0-858C-5CF754F7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93" y="4751305"/>
            <a:ext cx="74210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1768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7C3F14-903F-4C4B-9FB7-441F235D0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7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E2C0F3-56A5-4387-82BF-1782848EE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7" y="806204"/>
            <a:ext cx="3355447" cy="25379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FD4502-FF3B-477D-8714-E376F12B4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03" y="3513884"/>
            <a:ext cx="3355447" cy="25077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35FC9A-21B4-4DF9-826D-35F703523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592" y="3513884"/>
            <a:ext cx="3313319" cy="25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89597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DC2FAC-0E13-4B97-B770-563BE992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2" y="1960622"/>
            <a:ext cx="3890996" cy="29367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403E44-75C6-49F7-9943-8D35A858B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89" y="1960622"/>
            <a:ext cx="3899222" cy="29367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10F315-CC68-4FDD-8C8B-1A1D960F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243" y="1960622"/>
            <a:ext cx="3871924" cy="29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8486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D498C6-60DE-4483-BDD8-40790BC8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6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A88417-8282-4917-90F9-D41DDBC19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67" y="899759"/>
            <a:ext cx="506800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7107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6CE3B-9623-47AD-B652-120426F31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" y="442495"/>
            <a:ext cx="3591426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5BF9DA-44FE-467D-BE99-45437401D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6" y="442496"/>
            <a:ext cx="3841987" cy="5973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2F5718-539A-4AEF-9075-63BECC0CF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05" y="442494"/>
            <a:ext cx="3885555" cy="59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3148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4C4B6-6E27-4924-87C1-06FCBB28C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3" y="366285"/>
            <a:ext cx="3600953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BB4BE3-19F4-47A9-8C1E-1B18FD78D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75811"/>
            <a:ext cx="3581900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7C6F4A-E3AF-4735-9B6F-18B357CBA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34" y="366284"/>
            <a:ext cx="3581900" cy="61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93617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C1FC0-0B9E-42B3-829A-A4C3DFF98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7" y="890233"/>
            <a:ext cx="5077534" cy="50775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0132E6-8EB2-4119-8909-5CD5E18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41" y="661601"/>
            <a:ext cx="3581900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49851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E90EB2-ED65-43E2-9F86-BB65F9AD4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5" y="899759"/>
            <a:ext cx="5058481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E9ACC8-AE09-423C-ACBF-CFF4F664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21" y="899759"/>
            <a:ext cx="5077534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9408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BA0B12-867C-4CB7-ADDE-3AA466DE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5" y="432970"/>
            <a:ext cx="3591426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460797-A81A-4A19-A1BE-DEC3173B9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42" y="432969"/>
            <a:ext cx="3857903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7B4F6E-396A-4029-8C3E-586C8F5F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97" y="432969"/>
            <a:ext cx="3905171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9421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44C5EF-A3D3-4887-8DF3-A0B9F262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305DD5-64C8-4C29-A837-5B3699F4D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4F634A-CEE7-408F-9D8A-E8C66E32F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05" y="366285"/>
            <a:ext cx="358190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33029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50E750-2886-492E-9CCE-0A8B7A1E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9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34098B-16C0-4094-A500-5DC2F8980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78" y="647311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43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F69874-367F-4BB9-8236-4D352C52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46977"/>
            <a:ext cx="7411484" cy="1524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62C1F4-0CD4-4F7E-A220-241F0D1D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1770348"/>
            <a:ext cx="7382905" cy="11907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E44CBC-0F04-46D8-9B9C-97FC7AD13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37" y="2987720"/>
            <a:ext cx="7382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0692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B268B2-67C5-496B-9F95-2D83EE9BE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34" y="1295400"/>
            <a:ext cx="4848860" cy="4381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AF6E65-7B12-44BB-9F06-37DB8F4AA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608" y="1285262"/>
            <a:ext cx="482984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5446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87C700-AC49-46FC-84FC-332E28EB1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75" y="285311"/>
            <a:ext cx="3581900" cy="6287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062B4E-85A6-4D12-8630-C121FF1BA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72" y="275784"/>
            <a:ext cx="3600953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49972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738CAF-BF45-4433-B785-3E21C6E72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747" y="1166812"/>
            <a:ext cx="5410200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8AAD09-42E1-461A-8192-A37C0BE4A3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6798" y="1156652"/>
            <a:ext cx="5418455" cy="45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14383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E0F46A-9466-43F1-A6CF-C2C83D853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73" y="585390"/>
            <a:ext cx="3591426" cy="56872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46764-F428-4314-96AD-CB3C1A2F3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03" y="290073"/>
            <a:ext cx="3572374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47004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71C091-54C3-4BEE-B64B-6CB7B83DF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2280" y="1271585"/>
            <a:ext cx="5384165" cy="4314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54F5C6-230C-41A8-A93E-595E7ACB4F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76336"/>
            <a:ext cx="563372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86609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0077EC-5E51-4F6B-B44E-8DF5FCEF98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27108" y="526057"/>
            <a:ext cx="3681064" cy="58058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8AB87-5A4D-482D-9804-534DED396C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3828" y="526057"/>
            <a:ext cx="3709028" cy="58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9292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C1786-ACBE-4E93-90D7-64024F058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507" y="597644"/>
            <a:ext cx="7006985" cy="5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25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B6315-0972-470D-8B96-14DACF9C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ПОЛУЧЕНИЕ ОПЛАТ ОТ ПАССАЖИРОВ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758030-AAB7-4B29-9FF5-92C149DCA8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08660" y="2451863"/>
            <a:ext cx="6574679" cy="29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3231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57170-1A93-4761-9B74-BFD31A1F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НАБОРА ЗАПИСЕЙ РЕГИСТРА ОПЛАТА ПАССАЖИРОВ</a:t>
            </a:r>
          </a:p>
        </p:txBody>
      </p:sp>
    </p:spTree>
    <p:extLst>
      <p:ext uri="{BB962C8B-B14F-4D97-AF65-F5344CB8AC3E}">
        <p14:creationId xmlns:p14="http://schemas.microsoft.com/office/powerpoint/2010/main" val="3102269724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FDD23B-769A-4E3E-BC62-2F023E56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577"/>
            <a:ext cx="1847752" cy="1950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585CFF-DC38-4FF2-A4EE-ACF53BA4B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60" y="2311660"/>
            <a:ext cx="2945712" cy="223467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65ED18-C681-4688-BEB9-9F8E3A409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80" y="761627"/>
            <a:ext cx="3591426" cy="53347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BA3BFE-E017-4BA9-8ABC-A5914153A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14" y="761627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33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9102BF-4FC6-480C-882D-15D0F11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245038"/>
            <a:ext cx="7163800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23377C-BFF8-4C2F-8570-B69E8CD3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98" y="1169092"/>
            <a:ext cx="6734803" cy="27563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21B81-04DC-48A1-B8EE-9646B71D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99" y="3925421"/>
            <a:ext cx="6734802" cy="28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5977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CF7C47-7208-440D-AC5F-5625BB4DA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4" y="852128"/>
            <a:ext cx="3581900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7659EB-4005-47D1-95B0-1548E734B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909286"/>
            <a:ext cx="3581900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A6A97-9975-4D18-939B-6F8E3A480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76" y="909286"/>
            <a:ext cx="358190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75127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705AE-C457-4CDB-8A56-5F8A47EF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4847"/>
            <a:ext cx="2502931" cy="1898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506BC4-9EC5-42E4-95C2-E6B1FD56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35" y="1294485"/>
            <a:ext cx="2985909" cy="44314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515E6E-E35A-4A52-A192-0CC42AAD1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48" y="1294484"/>
            <a:ext cx="2983327" cy="44314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F01363-FB6F-46B9-AC36-EBBB49944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79" y="1294484"/>
            <a:ext cx="3088101" cy="44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137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8FB82-5F4E-41B2-97FF-575F93F8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 ЗАРПЛАТЫ</a:t>
            </a:r>
          </a:p>
        </p:txBody>
      </p:sp>
    </p:spTree>
    <p:extLst>
      <p:ext uri="{BB962C8B-B14F-4D97-AF65-F5344CB8AC3E}">
        <p14:creationId xmlns:p14="http://schemas.microsoft.com/office/powerpoint/2010/main" val="2869291766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27C4D-8020-41E8-84AA-6E0B32FD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D2E2A0-95F8-4CFB-9872-66DD8FBF5E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690688"/>
            <a:ext cx="482028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6727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5407CF-7271-4AE2-83C2-4AA356FD84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4389" y="134473"/>
            <a:ext cx="9283222" cy="65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95912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BB78F-6817-46C4-A434-0E9E2AD6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666364"/>
            <a:ext cx="11298227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2654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0AE57-85E0-4D1B-BACA-1E3689709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361684141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49776E-98D2-44D8-A18B-6254E14854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8040" y="1531302"/>
            <a:ext cx="4778375" cy="37953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4291B4-9947-45A7-8776-67D91546E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5587" y="1214436"/>
            <a:ext cx="483933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68138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7F3BCB-4680-4F6A-AF7A-407C25F892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4545" y="1961734"/>
            <a:ext cx="3227771" cy="29345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F727E9-C3E9-4E98-A186-22296DFB70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22936" y="1099487"/>
            <a:ext cx="2797419" cy="4748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D1180D-E0E1-4E36-A1AB-056618AA8DE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99565" y="1099487"/>
            <a:ext cx="2826430" cy="4837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C2B864-9E92-447C-B369-0D30C345BE7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305205" y="1099487"/>
            <a:ext cx="2762250" cy="48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81942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50CB02-7D77-49E0-8B6C-9B15911AE2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99681" y="257372"/>
            <a:ext cx="3996042" cy="63432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CA6A2F-4062-453A-9C97-C1FEC9B9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277" y="2795499"/>
            <a:ext cx="1762371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292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B1175A-875A-4276-B2C6-B297CC67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518971"/>
            <a:ext cx="759248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91285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C58863-B25E-4676-954E-15EE82555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251969"/>
            <a:ext cx="9202434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01189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C30989-F8EF-4C90-815D-0F050FF4A3A1}"/>
              </a:ext>
            </a:extLst>
          </p:cNvPr>
          <p:cNvPicPr/>
          <p:nvPr/>
        </p:nvPicPr>
        <p:blipFill rotWithShape="1">
          <a:blip r:embed="rId2"/>
          <a:srcRect b="3000"/>
          <a:stretch/>
        </p:blipFill>
        <p:spPr bwMode="auto">
          <a:xfrm>
            <a:off x="5000625" y="479019"/>
            <a:ext cx="2190750" cy="923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D6A320-0026-45CB-BF02-7D48483889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18815" y="1558230"/>
            <a:ext cx="7354370" cy="518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25794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AFA3FD-33F8-426F-9A27-593A838D0D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607" y="2019521"/>
            <a:ext cx="2864424" cy="28189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1C2D7F-010F-46BE-A3B9-C1B0EF3AB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287" y="228600"/>
            <a:ext cx="900628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46194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BCC723-FDB6-4474-9205-11B765E5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0" y="1414181"/>
            <a:ext cx="10774279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67990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2B0645-3A74-4E9C-88B6-5C6CA8232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14" y="1009312"/>
            <a:ext cx="9469171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13940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BB7DCD-270E-419A-9B55-2350C5D9AB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4308" y="1843197"/>
            <a:ext cx="10363384" cy="317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09489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9AA3D-5B97-4A22-B27F-CE323050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105208166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2786840201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34899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1149548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6DCADE-595A-480D-940A-6FEA7FFA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838" y="2147708"/>
            <a:ext cx="5182323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1115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08447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3AC5A0-5CFA-496A-87A4-538F8E722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68" y="2340493"/>
            <a:ext cx="2772611" cy="40157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808131-8F8E-4BCD-8996-72EB70903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723" y="31710"/>
            <a:ext cx="2508215" cy="34825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FA0570-943A-48BB-8683-7BABF2483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92" y="31710"/>
            <a:ext cx="2375300" cy="348258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92A690-873E-4106-9246-53539423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598" y="501761"/>
            <a:ext cx="2152950" cy="14575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6A3BC2-D21B-43D9-BECB-F1A473C92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67" y="3514294"/>
            <a:ext cx="2221125" cy="326210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5F5D3F-07F8-4E4F-AC06-3ABCCD794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9679" y="3514293"/>
            <a:ext cx="2221125" cy="32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05424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3B0701-9E8A-4E20-8236-0744EDBE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154" y="1156970"/>
            <a:ext cx="5677692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42946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8094B3-02DB-4627-B3FB-34D30550A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5" y="199335"/>
            <a:ext cx="2105319" cy="1619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038B0D-6647-4E71-9F71-972D9CA65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95" y="2262909"/>
            <a:ext cx="2661961" cy="39397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D8D4B9-08F5-437F-B658-37F87DFB5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699" y="0"/>
            <a:ext cx="2402368" cy="35282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58D319-B800-4B7E-82FE-DB83AC235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6067" y="0"/>
            <a:ext cx="2402368" cy="35106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00B10E-18F9-4F04-A033-04CDAF6EB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435" y="1"/>
            <a:ext cx="2398275" cy="35282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BE6F08-2455-4D3D-A3C4-973D53E6E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740" y="3510693"/>
            <a:ext cx="2135038" cy="31435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DF65D7-C4DA-4BDE-94C4-7C17F45B0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1778" y="3528291"/>
            <a:ext cx="2133314" cy="31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95762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8A63D5-0056-4668-81EA-095B272611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31190" y="1804987"/>
            <a:ext cx="2047875" cy="32480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4E8D61-4F4B-4432-B422-1E0B7A9F1E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12937" y="252094"/>
            <a:ext cx="3771900" cy="63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0048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193BD-EE16-4E8D-8908-4CCED0C66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672987197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2A3B8-030C-4B97-8026-39FE8BC3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161873710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C9CE2-190C-46C0-9164-014032D1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52A1814-890C-43CF-90AA-59F11C397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943" y="2762871"/>
            <a:ext cx="619211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92077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6EFE58-E439-4259-8CEA-6216F78BAC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0656" y="1485351"/>
            <a:ext cx="9050688" cy="38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13834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9CE42D-545F-458A-A79D-20AE34FBC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" y="297455"/>
            <a:ext cx="11107700" cy="1848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FE11FD-EE85-4937-A955-B16459EB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6" y="2256268"/>
            <a:ext cx="11098174" cy="21053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E2E2B6-F4A0-40A9-AA8C-5FE6FEDF7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50" y="4472292"/>
            <a:ext cx="11098174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3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8A09B4-6474-4C65-BD6C-C303AEB3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2262161334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340101-6B5B-485A-BB0F-20124171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671127"/>
            <a:ext cx="1109817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18054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D1C66A-C62D-4794-9332-1BA1132C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279" y="83526"/>
            <a:ext cx="5725440" cy="21164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0C1CA5-2912-482F-89CA-BE7631AF2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42753"/>
            <a:ext cx="6925642" cy="21624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55980A-E343-4AAE-98A3-122DD6C14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889" y="4448020"/>
            <a:ext cx="6954220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77876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4941D0-973F-44CE-A9E4-F82F40A79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894996"/>
            <a:ext cx="8173591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10825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725D3A-1D93-43EC-BF01-8B0FEAA7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22" y="2071498"/>
            <a:ext cx="5591955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9411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698579036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F7027E-624E-4E27-BE1E-5D94D9723B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684" y="1281112"/>
            <a:ext cx="5417820" cy="4295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255BE-3464-4614-86B2-1D86691D1D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4498" y="1281111"/>
            <a:ext cx="539686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45502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5DB8A0-1F6E-41F7-BCE6-3B8B8EDDAE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53475" y="1040455"/>
            <a:ext cx="5994378" cy="47770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A9B7F1-5BAF-462F-B9D1-E51804266E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701" y="407197"/>
            <a:ext cx="4114128" cy="60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4961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3592AD-2223-468E-8FF0-79C9D399EC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1686" y="943459"/>
            <a:ext cx="8368628" cy="49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54521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91DDF3-2222-4916-A194-0494CAEA54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6282" y="859716"/>
            <a:ext cx="9259433" cy="22032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D2C3AE-E5F9-44C8-8739-B29091AECE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6768" y="3795024"/>
            <a:ext cx="8058463" cy="19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9256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014728-6790-4F30-BF54-489041A568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2141" y="2754123"/>
            <a:ext cx="2618194" cy="13497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18C5E-1E8F-4DDD-B134-FC02AE1CD8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959" y="995044"/>
            <a:ext cx="3771900" cy="486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0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6C680A-56D7-4FBE-A637-5FCC4A34E8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364" y="1618499"/>
            <a:ext cx="11161272" cy="36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84826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1FA316-B24C-4B5A-8C5D-F42A098153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5978" y="538561"/>
            <a:ext cx="6520043" cy="57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15021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C103D-A244-40F4-B2CF-5C0649285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5803" y="2238473"/>
            <a:ext cx="2272203" cy="2381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CD7F12-B246-4E29-A7BE-CA4566F091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9800" y="559125"/>
            <a:ext cx="3471401" cy="5739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C18A69-5E5B-47C5-A2EB-BBE52B5523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2996" y="559125"/>
            <a:ext cx="3441852" cy="57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6689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1E6EB-A5B8-4181-95BE-CFA92DEA1D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268" y="2291250"/>
            <a:ext cx="1998483" cy="2275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E70B8-0B67-4F07-88C1-0948578777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4013" y="1032101"/>
            <a:ext cx="3158645" cy="47937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9D901E-B235-49C6-9082-E367C53883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93920" y="1032100"/>
            <a:ext cx="3153538" cy="4793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B6C84-E846-4AB6-92DC-B3311146994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18721" y="1032100"/>
            <a:ext cx="2872990" cy="47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96053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CFD657-B735-489A-A6D6-A7660002B0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2163" y="1166811"/>
            <a:ext cx="5421630" cy="45243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CBD465-A110-45C8-9965-1B933D6A0C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952" y="1170303"/>
            <a:ext cx="5429885" cy="45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1324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1620E1-9BD0-4996-8EC2-FDBE224A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3" y="566338"/>
            <a:ext cx="3581900" cy="5725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66BB6F-F6F5-46CE-BD1F-B95FAA23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275785"/>
            <a:ext cx="3591426" cy="6306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ADD971-A792-4BD2-8891-4CDBE32A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032" y="275785"/>
            <a:ext cx="3620005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591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0683A3-D219-4D0E-808B-676BB5D32D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7768" y="1040455"/>
            <a:ext cx="5716463" cy="477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5341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07E9-7C56-4811-A056-FDAC7282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737936994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5892C-EA33-41FE-8652-8334D4BA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74267985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6EE2A-9F86-4541-896F-6BAB14D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DDDDBF-F510-4160-B9E5-CD3379F09E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875" y="2270736"/>
            <a:ext cx="8220249" cy="33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59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C778-C57E-4C7A-86C6-719F6E541F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0051" y="596119"/>
            <a:ext cx="8691898" cy="56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20374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EF481F-F80D-4020-B4DE-079EEE4284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0878" y="1250528"/>
            <a:ext cx="9110239" cy="2178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2EC45-36D2-44A1-BB35-ACF7EB6231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3640" y="3864131"/>
            <a:ext cx="11104717" cy="16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9029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0940" y="248746"/>
            <a:ext cx="3298131" cy="31065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63384" y="1162539"/>
            <a:ext cx="4257675" cy="14287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5E3722-E3B9-4A1F-B7D3-DB6EBC5A8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40" y="3502681"/>
            <a:ext cx="9450119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82480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B2BD7-3F42-454A-9553-CD7ADF39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247206"/>
            <a:ext cx="11326806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86110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93D6B-787D-446A-86C4-21E79013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1847629"/>
            <a:ext cx="689706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79033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867C6E-4D1B-4E6A-8EFF-2325D2CB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22" y="894954"/>
            <a:ext cx="9273755" cy="50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8824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20A0E2-CAB7-4EF4-9F5B-BBC34102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144" y="815484"/>
            <a:ext cx="9345712" cy="52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460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537358946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0" y="1276812"/>
            <a:ext cx="5382590" cy="43043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3B0689-B109-482D-9B2E-8523503D4B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33225" y="2973387"/>
            <a:ext cx="59404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27750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CE661B-5EA9-44AE-8B47-054462AA62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458" y="1326484"/>
            <a:ext cx="5298248" cy="42050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956954-DF3A-45F0-99F5-79CDF209C7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874327"/>
            <a:ext cx="5940425" cy="110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098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D5A7F9-3DEA-4949-A8A7-856298D5D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064" y="1036910"/>
            <a:ext cx="5706341" cy="4784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29AE61-67AA-4A0A-9D58-D5DEE399D1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90509" y="88384"/>
            <a:ext cx="1525294" cy="66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409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F07424-1CFE-4C04-9A36-EDF7A329B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6" y="580627"/>
            <a:ext cx="3591426" cy="56967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7B07BF-7BED-47CA-838D-EF507FE25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50CE21-03F3-43E3-B098-DF27ABE7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58" y="756863"/>
            <a:ext cx="357237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79980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318999-DFB8-4AE8-8BED-EFC2E8E0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566338"/>
            <a:ext cx="3572374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28089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5C7828-1A18-469E-9800-6E50D360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1152207"/>
            <a:ext cx="5258534" cy="4553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788CB3-52AF-4108-8FE5-3AF1DA78E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56" y="1171259"/>
            <a:ext cx="524900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61252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8CFF26-935F-493F-BE66-7CEEFEDD9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6" y="623496"/>
            <a:ext cx="3581900" cy="56110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2A8C55-5646-4D39-8CB7-2A49953C2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623496"/>
            <a:ext cx="3591426" cy="5611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E63103-241B-4267-A329-6DA91645D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34" y="633022"/>
            <a:ext cx="3591426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26634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7CFB6C-5348-4027-8AFC-526C4011A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7" y="652075"/>
            <a:ext cx="3562847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C58593-BF8F-43BD-9980-6E8CE49C5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72" y="1166497"/>
            <a:ext cx="523948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40203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E10539-68CC-4FB1-81A2-3EB96968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2361223254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1EBFB0-DAB0-4216-94E6-E2B66996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5" y="2890761"/>
            <a:ext cx="1514686" cy="1076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08DD8-6049-4005-80D9-AB3003F48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926" y="872792"/>
            <a:ext cx="2976951" cy="51124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707F7D-A6B1-40D6-8575-83AA47F9F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62" y="872792"/>
            <a:ext cx="3157669" cy="51124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F700A8B-B218-424A-AE5E-F3D025757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16" y="872792"/>
            <a:ext cx="2900388" cy="51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94210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3173C9-5695-426B-8ABC-A6FA04510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99" y="1018838"/>
            <a:ext cx="8973802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0154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1BED89-0973-4CC7-B1CD-BA811D004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29" y="886410"/>
            <a:ext cx="9059539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66C928-2725-44F9-8793-3A8325BD8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96" y="2074173"/>
            <a:ext cx="7949406" cy="38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950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AAC77-58CD-40BF-9BBF-3F5FC10EC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4" y="971207"/>
            <a:ext cx="4944165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93E749-BD8B-45E9-AFC2-A5A467AF6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971207"/>
            <a:ext cx="3027710" cy="22931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8CBBE6-0341-403C-87B2-2E9475CB3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971207"/>
            <a:ext cx="3051095" cy="22931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848C82-1405-4781-844F-F02A2A83A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3429000"/>
            <a:ext cx="3036167" cy="22931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421DC7-15A1-4D18-86BF-5F6160FDD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3429000"/>
            <a:ext cx="3029762" cy="22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38239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C02EE-A4FB-4C1B-9938-33EDE4B15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139872"/>
            <a:ext cx="3891527" cy="2957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157586-15E0-4ACA-B111-CCE3C675E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139872"/>
            <a:ext cx="3908052" cy="29578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6D76EF-E2FD-47EF-91D9-12C437C41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3760238"/>
            <a:ext cx="3891527" cy="29268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DBCEB-9EF8-48F6-A103-4C6DDFDAE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3760238"/>
            <a:ext cx="3869724" cy="29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23392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C14D61-9AA5-4C23-8E5C-C692E4BBF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30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ED5A9E-4D65-44C2-BB82-3CC6B40CC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17" y="899758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9439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C526E1-EFB6-4833-952D-00D853854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3" y="452022"/>
            <a:ext cx="3591426" cy="5953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C625D6-B0E5-4F2B-94A5-651FC021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538" y="442495"/>
            <a:ext cx="3854669" cy="59665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B9D231-ABF2-4A9A-9C09-1A31C532D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91" y="432969"/>
            <a:ext cx="3572374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65251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75FE9C-3F46-4B99-9CB3-A639EA42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" y="675891"/>
            <a:ext cx="3581900" cy="55062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62BB55-8C96-4AE5-945F-28568B43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66285"/>
            <a:ext cx="3591426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CDE829-75B7-4EE0-BB8E-D22868CE6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64" y="385338"/>
            <a:ext cx="3610479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19411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2073DA-6344-4437-A750-43DF45401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8" y="375811"/>
            <a:ext cx="3581900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116DAA-3DA9-44FE-866E-5A4064FC0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71048"/>
            <a:ext cx="3591426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5CDECC-CF7B-4AB3-AB07-C8289AFE1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552" y="366284"/>
            <a:ext cx="3591426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15168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5012E-9A31-4914-8235-34258328B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1" y="2717476"/>
            <a:ext cx="1474931" cy="14230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4A3D19-4A9A-4A55-92A9-69822194C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1" y="2290598"/>
            <a:ext cx="3001227" cy="22767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C45795-D94C-4557-8040-AE8E000EF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57" y="756860"/>
            <a:ext cx="3591426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F865D8-C3EE-4BD0-87B0-9CEBFAAC1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2" y="756860"/>
            <a:ext cx="3610479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5289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98EBA-6188-4845-8177-6073163B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" y="1612134"/>
            <a:ext cx="2448397" cy="36337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E736DA-CC96-44A1-9F25-D3A7F77E3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58" y="1612134"/>
            <a:ext cx="2532193" cy="36337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D14271-17CB-4CC5-B820-00158233D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88" y="1612134"/>
            <a:ext cx="2589634" cy="363373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D0F3DB-97CE-45EB-9902-C7B5BF288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60" y="1612134"/>
            <a:ext cx="2599462" cy="36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3300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8E7D5-4F95-4F8E-8927-1905ADD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870170267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96197-5568-4EA7-8D80-418FF5AF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3B9271-04F7-47AA-8688-482954AAE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"/>
          <a:stretch/>
        </p:blipFill>
        <p:spPr>
          <a:xfrm>
            <a:off x="1130747" y="2827175"/>
            <a:ext cx="9930506" cy="19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76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50040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38576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23585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3523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71123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66A1CE-FA3B-46EC-A3C7-95C2D312C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23" y="1764713"/>
            <a:ext cx="7892753" cy="332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18972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097689151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C53389-30AA-4A86-9919-CAD12F15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6" y="1185520"/>
            <a:ext cx="11828206" cy="266626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4086C2-B11B-4972-8516-4E93D673B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8" y="4633868"/>
            <a:ext cx="10899343" cy="95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39353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11212C-C2A1-4C7F-94A7-90B4B32A0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517" y="749619"/>
            <a:ext cx="2782966" cy="15517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54B276-FD7E-428D-AE53-D8563517D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379" y="2783542"/>
            <a:ext cx="5023242" cy="332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52581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1A9FAD-B4BF-403C-8AD5-67C61E35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366285"/>
            <a:ext cx="8402223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310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1DD35E0-312E-4BC7-9FF8-80BA9CAAE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68" y="1306268"/>
            <a:ext cx="3662750" cy="42454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37E66B-0F73-418F-A473-F3DB6F148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084" y="2562102"/>
            <a:ext cx="3353268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15123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C5C29F-8BA9-4A4E-9DC9-5AE752DCD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950795"/>
            <a:ext cx="11887200" cy="13128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B2E0DA-2401-4F5E-A108-C741DC33D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87" y="3103528"/>
            <a:ext cx="9488224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64465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09C8EA-7B81-4A0A-B38C-3FD65C668D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545" y="278130"/>
            <a:ext cx="3581400" cy="25527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030E6F-05AC-4412-BFFD-18EA49192C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6020" y="3229927"/>
            <a:ext cx="3600450" cy="30956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A7B7C0-D0D4-4FCB-8173-21E3381F452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37985" y="711517"/>
            <a:ext cx="3448050" cy="16859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C2BC92-AA30-41A2-A276-531F4C2E2E4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71310" y="3501389"/>
            <a:ext cx="35814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48953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455466-88C3-4D46-B0D9-8C16DD231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1676155"/>
            <a:ext cx="9440592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22762"/>
      </p:ext>
    </p:extLst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03823E-7119-4720-B68C-4BC335B299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03100" y="215889"/>
            <a:ext cx="3255962" cy="642622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E9EDC0-12B1-4FD6-AC87-A4F05CDBC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338" y="215889"/>
            <a:ext cx="3027657" cy="64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90601"/>
      </p:ext>
    </p:extLst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0A3CE-D9A4-4F85-94E9-F884DB18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ПОДБОРА</a:t>
            </a:r>
          </a:p>
        </p:txBody>
      </p:sp>
    </p:spTree>
    <p:extLst>
      <p:ext uri="{BB962C8B-B14F-4D97-AF65-F5344CB8AC3E}">
        <p14:creationId xmlns:p14="http://schemas.microsoft.com/office/powerpoint/2010/main" val="659088950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F713C7-3B10-405A-981E-218490CC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912226009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B5970-D652-4ED3-B055-C028D41F5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2027302211"/>
      </p:ext>
    </p:extLst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A74B0-C054-457B-BE19-B7E0927F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3650006680"/>
      </p:ext>
    </p:extLst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9F9311-756D-45D7-BB73-08C58D24E4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8195" y="1323975"/>
            <a:ext cx="5297805" cy="42100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78909B-4482-4433-B239-798F6BA9DF4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4959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210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A89E8F-B319-4E4F-805A-712BB4BAF6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6515" y="1263650"/>
            <a:ext cx="5153660" cy="43307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83BC54-6843-44D6-8A72-AB9BACB929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60300" y="942657"/>
            <a:ext cx="5925185" cy="49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47386"/>
      </p:ext>
    </p:extLst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F6997B-B802-4AA8-BD0D-D9F5A2E634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8590" y="528318"/>
            <a:ext cx="3848100" cy="5801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006160-AE05-4054-AC72-81A6691FF4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552130"/>
            <a:ext cx="3810000" cy="57537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B622A9-5A06-4F7E-A962-045A1DF7E76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5310" y="247329"/>
            <a:ext cx="3829050" cy="636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83345"/>
      </p:ext>
    </p:extLst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DB636F-6589-457E-B319-350EA85A6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880" y="947420"/>
            <a:ext cx="592518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271B69-5632-49C6-A2C5-5BB0F08138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2937" y="975995"/>
            <a:ext cx="5915660" cy="49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1121"/>
      </p:ext>
    </p:extLst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A05B72-15F6-49EE-9AC4-9C36E559FD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0758" y="2438400"/>
            <a:ext cx="2000250" cy="20002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D65B9-5F27-4A68-A8C6-A98D1B660A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30993" y="2438400"/>
            <a:ext cx="1924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06659"/>
      </p:ext>
    </p:extLst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139304-FB79-40CF-ABAC-EEA4BF6D31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399" y="952181"/>
            <a:ext cx="5934710" cy="49536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9CEB73-7F73-4D62-98ED-2482906922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9891" y="933131"/>
            <a:ext cx="5934710" cy="49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06707"/>
      </p:ext>
    </p:extLst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9AD3E8-22AA-4584-B175-FB09EDA29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819" y="542607"/>
            <a:ext cx="3819525" cy="57727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EA7233-54EA-456A-86D0-58FAF4CB0D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55617" y="709294"/>
            <a:ext cx="3800475" cy="54394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7D9857-4B70-48EF-81EC-2335547181C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70273" y="709294"/>
            <a:ext cx="38100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13752"/>
      </p:ext>
    </p:extLst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2FD05A-1923-40B1-8E4B-EAE0976589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878" y="699770"/>
            <a:ext cx="3848100" cy="54394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79489F-F74A-483F-A3FD-51BA5E3091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423545"/>
            <a:ext cx="3810000" cy="60109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2741A1-93D7-4327-A061-7627023F9AE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09022" y="414020"/>
            <a:ext cx="3838575" cy="60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48587"/>
      </p:ext>
    </p:extLst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1A7CC414-3192-4711-8142-AE63CA8BE31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049" y="3014604"/>
            <a:ext cx="5029902" cy="82879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2BA65F8-6E9C-4FA4-BCD8-57232F108A2B}"/>
              </a:ext>
            </a:extLst>
          </p:cNvPr>
          <p:cNvSpPr/>
          <p:nvPr/>
        </p:nvSpPr>
        <p:spPr>
          <a:xfrm>
            <a:off x="3048000" y="18774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БУДЕТ СКАЗАНО, ЧТО ПЕРИОД УСТАНАВЛИВАТЬ НА СЛЕДУЮЩИЙ МЕСЯЦ, ПОЛЕ ПЕРИОД В ДОКУМЕНТЕ НЕ НУЖНО.</a:t>
            </a:r>
          </a:p>
        </p:txBody>
      </p:sp>
    </p:spTree>
    <p:extLst>
      <p:ext uri="{BB962C8B-B14F-4D97-AF65-F5344CB8AC3E}">
        <p14:creationId xmlns:p14="http://schemas.microsoft.com/office/powerpoint/2010/main" val="3013845717"/>
      </p:ext>
    </p:extLst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21780C-1521-49CF-8A04-EF4B596AB5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415" y="1166812"/>
            <a:ext cx="5696585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C724A2-2D22-474C-AE1D-B2E0276572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5050" y="1166812"/>
            <a:ext cx="567753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22335"/>
      </p:ext>
    </p:extLst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255A3-FFBE-488D-A4F5-5ED8F17D4E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2965" y="594995"/>
            <a:ext cx="3819525" cy="56680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B75C93-4A95-4110-882F-74A08C4B5A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20935" y="556895"/>
            <a:ext cx="3848100" cy="570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9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B00C8-ED7A-464D-A7B4-EEF8FAFA58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423" y="609281"/>
            <a:ext cx="3848100" cy="56013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2BA3BA-E796-4233-B92C-61E2070B42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81475" y="609282"/>
            <a:ext cx="3829050" cy="56394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E9FEAB-31BB-4946-B064-11B63E7D8C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7477" y="656907"/>
            <a:ext cx="3838575" cy="55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47646"/>
      </p:ext>
    </p:extLst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C2140D-1AED-4DC4-BE00-609ABBDA99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1520" y="1166812"/>
            <a:ext cx="564896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48486"/>
      </p:ext>
    </p:extLst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D360E-7ACC-4AF5-820F-98166B82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БЮДЖЕТ</a:t>
            </a:r>
          </a:p>
        </p:txBody>
      </p:sp>
    </p:spTree>
    <p:extLst>
      <p:ext uri="{BB962C8B-B14F-4D97-AF65-F5344CB8AC3E}">
        <p14:creationId xmlns:p14="http://schemas.microsoft.com/office/powerpoint/2010/main" val="3472533914"/>
      </p:ext>
    </p:extLst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39D03-2666-4FC2-9AF1-55D865DC3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ОБЩЕГО МОДУЛЯ ПРОВЕДЕНИЕ ДОКУМЕНТОВ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B31897-E9BF-4F11-82E2-09FB1320E1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1785937"/>
            <a:ext cx="38100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65475"/>
      </p:ext>
    </p:extLst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24026-F35B-4956-8E8D-6DDDE0D5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ДОКУМЕНТОВ ПРИХОДНОЙ, РАСХОДНОЙ, ПРИХОД И РАСХОД ДЕНЕГ</a:t>
            </a:r>
          </a:p>
        </p:txBody>
      </p:sp>
    </p:spTree>
    <p:extLst>
      <p:ext uri="{BB962C8B-B14F-4D97-AF65-F5344CB8AC3E}">
        <p14:creationId xmlns:p14="http://schemas.microsoft.com/office/powerpoint/2010/main" val="2298519737"/>
      </p:ext>
    </p:extLst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DC3B6-71AC-4227-9060-45D8C21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25386F-AC26-4D07-BD7D-F8ED5B79D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06" y="1900024"/>
            <a:ext cx="6001588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63832"/>
      </p:ext>
    </p:extLst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1351ED-90D8-4AD9-887E-9BF19D5868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290637"/>
            <a:ext cx="486791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38195"/>
      </p:ext>
    </p:extLst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C3C145B0-A2E5-45F4-A17F-1F3E01DC9F7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210" y="951964"/>
            <a:ext cx="8201579" cy="49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5036"/>
      </p:ext>
    </p:extLst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E45ECA-054F-4874-A564-9641D11409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372" y="1359248"/>
            <a:ext cx="7007254" cy="16793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8BD615-A57B-46FC-82B6-E99FACA5D4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71289" y="3819408"/>
            <a:ext cx="9049421" cy="138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96250"/>
      </p:ext>
    </p:extLst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501631-38A4-4C09-A9F7-96DE4C7E1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195075"/>
            <a:ext cx="892617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215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E7EFE2-76CE-4EE6-9031-A501E202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413889"/>
            <a:ext cx="6944694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6BAF36-A8AA-4321-984F-5E547202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784" y="2633884"/>
            <a:ext cx="6668431" cy="9621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6BB9BA-D9B6-4BB1-A461-49E96929C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83" y="3614747"/>
            <a:ext cx="6668431" cy="92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D801D6-1D15-4476-B045-36533FD88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0" y="4577267"/>
            <a:ext cx="6658904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14239"/>
      </p:ext>
    </p:extLst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6FDD94-7A23-46AB-995E-3A5D99092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518971"/>
            <a:ext cx="754485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79947"/>
      </p:ext>
    </p:extLst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4B6854D0-5191-4F7E-998F-B040FE8B7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100" y="1942892"/>
            <a:ext cx="7163800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39309"/>
      </p:ext>
    </p:extLst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A74B0-C054-457B-BE19-B7E0927F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1478734077"/>
      </p:ext>
    </p:extLst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76F794C-9D08-4849-8685-9EDD6A2DCF21}"/>
              </a:ext>
            </a:extLst>
          </p:cNvPr>
          <p:cNvSpPr/>
          <p:nvPr/>
        </p:nvSpPr>
        <p:spPr>
          <a:xfrm>
            <a:off x="542459" y="163282"/>
            <a:ext cx="3540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И РАСХОДНОЙ: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02EE22-B8E2-42E8-85AC-9EEBB875E9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59288" y="1030296"/>
            <a:ext cx="3073424" cy="47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11192"/>
      </p:ext>
    </p:extLst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8FD635-917A-4443-B7CE-B6764A6D57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998" y="1317244"/>
            <a:ext cx="5327858" cy="42235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74243D-54E9-42C5-84FD-D420E3AE67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42144" y="1317244"/>
            <a:ext cx="5307050" cy="422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7373"/>
      </p:ext>
    </p:extLst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AB7394-2F52-4E40-84D3-3459B91635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9" y="1151093"/>
            <a:ext cx="5692693" cy="45558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B19D83-7FC6-4683-B02A-EE1EA8A6AE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0184" y="1151092"/>
            <a:ext cx="5692707" cy="45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13036"/>
      </p:ext>
    </p:extLst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122600-F868-4BE3-9940-3EF4831C3E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0387" y="914244"/>
            <a:ext cx="6311226" cy="50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46786"/>
      </p:ext>
    </p:extLst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C4FE87-9079-43CC-BAD7-598DA4ECDC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4927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AAEB5-C95B-4ECF-933D-9246022229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7754" y="394788"/>
            <a:ext cx="4025344" cy="57267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AF70AE-1826-4EC8-B9AE-A66B693AD0D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0238" y="396351"/>
            <a:ext cx="3838575" cy="572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2234"/>
      </p:ext>
    </p:extLst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11B127-043B-4398-B469-02E9E3866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13888" y="156151"/>
            <a:ext cx="5964218" cy="1532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F7F830-5BD7-4E46-93AB-9B8DA50AE0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2512" y="1874601"/>
            <a:ext cx="8066971" cy="48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37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915F03-CCED-4B3F-94FB-855F0937BB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1799" y="514060"/>
            <a:ext cx="8328401" cy="58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63833"/>
      </p:ext>
    </p:extLst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CE57EB-4B56-48B0-952E-F671AAB0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03" y="2004082"/>
            <a:ext cx="11767794" cy="284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952"/>
      </p:ext>
    </p:extLst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6A198-4953-49CE-9293-8EDC6047E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10956" y="598415"/>
            <a:ext cx="6370087" cy="56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28756"/>
      </p:ext>
    </p:extLst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6F6D47-4869-4D14-9FE0-55116A4CC8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0750" y="440076"/>
            <a:ext cx="6690500" cy="59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242"/>
      </p:ext>
    </p:extLst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BAFF2-E201-4565-B2E1-4B0735BF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610930609"/>
      </p:ext>
    </p:extLst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C7722-41AF-4DC8-B936-1EF8E0FE6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678259406"/>
      </p:ext>
    </p:extLst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039958-2529-4C9C-AA8C-D9D469B74B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503" y="1044257"/>
            <a:ext cx="5940425" cy="4769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3C81E5-B571-4003-AB15-EAFA5F8A0F5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08571" y="1044257"/>
            <a:ext cx="6011926" cy="479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31520"/>
      </p:ext>
    </p:extLst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9D7DAF-9590-4306-8A32-F4698DC9D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2960" y="979857"/>
            <a:ext cx="8246080" cy="489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04319"/>
      </p:ext>
    </p:extLst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16031B-B2B0-4F07-84A9-E4B2D71644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0258" y="932558"/>
            <a:ext cx="5480981" cy="49928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2CF1D3-C7A3-421C-ACAF-C2E46C9C12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073" y="932557"/>
            <a:ext cx="5486457" cy="49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9717"/>
      </p:ext>
    </p:extLst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C5A670-2E80-4357-BD0F-ED4A338BBF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415" y="287127"/>
            <a:ext cx="3872570" cy="62837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F5F7DE-F7DF-4591-917C-08CB3D6312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45496" y="302952"/>
            <a:ext cx="3872570" cy="62520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58CC9E-CDB6-4099-BE60-01B873103E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15576" y="302952"/>
            <a:ext cx="4164975" cy="62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72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11F91-3776-4E56-A082-63A4D80A1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30D4419-57B3-493C-862A-835CCE693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119" y="2481445"/>
            <a:ext cx="9873761" cy="238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9269"/>
      </p:ext>
    </p:extLst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5DB6F-36BD-4DDE-8F22-48B2E09BCC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5698" y="1194581"/>
            <a:ext cx="8500604" cy="44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91881"/>
      </p:ext>
    </p:extLst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E1405-5E55-4022-9251-E7A913782E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2832" y="686944"/>
            <a:ext cx="8406336" cy="548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6833"/>
      </p:ext>
    </p:extLst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BC4F0-85DE-4E57-8943-B6EF6766F7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2430" y="721076"/>
            <a:ext cx="10227139" cy="541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84462"/>
      </p:ext>
    </p:extLst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1E51D1-3743-4D20-9112-E6C0F32F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199839"/>
            <a:ext cx="8907118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5461"/>
      </p:ext>
    </p:extLst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30F4D-13C4-48F2-8E20-D8A85D7F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9" y="490781"/>
            <a:ext cx="6887536" cy="1971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B3F6AB-3B59-4D90-850C-0A97BE457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890762"/>
            <a:ext cx="6878010" cy="1076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EB44A4-EFBC-486C-910C-602331E1C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2" y="4395269"/>
            <a:ext cx="689706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24201"/>
      </p:ext>
    </p:extLst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2F8103-B599-47FE-B531-03256B99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88" y="1836636"/>
            <a:ext cx="11115624" cy="31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35123"/>
      </p:ext>
    </p:extLst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A74B0-C054-457B-BE19-B7E0927F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2824680490"/>
      </p:ext>
    </p:extLst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844ECE-B931-4460-A14C-D114F6B835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807" y="3047028"/>
            <a:ext cx="5262725" cy="7639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7D665-25EC-4AE7-8AD6-15CFC5D433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9657" y="145084"/>
            <a:ext cx="3078158" cy="65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4429"/>
      </p:ext>
    </p:extLst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06960-66D5-4022-8E2D-1EBCE2CBB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01" y="347232"/>
            <a:ext cx="3600953" cy="6163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A2BC26-6667-4BDC-851A-53BED68F9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08" y="347231"/>
            <a:ext cx="3803448" cy="616802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DB4085-3CC8-4494-B32A-C8F1BFBCF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47" y="2457313"/>
            <a:ext cx="1562318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53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DB0834-A6C5-4972-AF5F-54EEE5874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86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E47706-69A5-40CE-8891-B11566683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15" y="271022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21384"/>
      </p:ext>
    </p:extLst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3B628-9842-4F52-851E-1A4A82BCB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72" y="1014075"/>
            <a:ext cx="8992855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65593"/>
      </p:ext>
    </p:extLst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9A124-FFCC-4F4F-A4D7-A05B78B5A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98" y="551714"/>
            <a:ext cx="9154803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5399A8-38D6-48DA-835B-D701AB2DE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948" y="1837581"/>
            <a:ext cx="7856103" cy="41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09014"/>
      </p:ext>
    </p:extLst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FFAE5-43A7-44D2-8E7B-B80C2951B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71" y="1280813"/>
            <a:ext cx="4810796" cy="4372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F946B8-2314-4AFB-AEE7-9D32E72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4" y="1242707"/>
            <a:ext cx="4829849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30771"/>
      </p:ext>
    </p:extLst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0BCF9-6540-482C-8704-521E1484D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7" y="1074118"/>
            <a:ext cx="2723631" cy="47097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CCE363-28A5-4983-A9C4-D8102E588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86" y="1074119"/>
            <a:ext cx="2737049" cy="47097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E9BF6D-A9FC-4500-A4BF-0E9F311A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16" y="1074118"/>
            <a:ext cx="2891825" cy="47097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9AEF26-A4F6-4B60-9318-234BC3EAA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23" y="1074119"/>
            <a:ext cx="2678100" cy="47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55034"/>
      </p:ext>
    </p:extLst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1680CC-401D-4566-9EE9-5F7A8ADC4C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1952" y="2271639"/>
            <a:ext cx="11408095" cy="231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23629"/>
      </p:ext>
    </p:extLst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3826EC-6678-4E21-88A0-D62E8D053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77" y="1218891"/>
            <a:ext cx="4829849" cy="44202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E847C0-A156-4D14-8485-DA40BE0F7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776" y="1256996"/>
            <a:ext cx="4848902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16078"/>
      </p:ext>
    </p:extLst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C0D45F-831D-4717-AE9F-C1F423A3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6" y="1006520"/>
            <a:ext cx="2843781" cy="48449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B016BC-5528-4F00-9ABC-CC854363F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25" y="1006520"/>
            <a:ext cx="2569816" cy="48449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2E4631-55D2-4159-8325-50F5E162B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75" y="1006520"/>
            <a:ext cx="2770642" cy="484495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552FDC-8B9B-4EE9-BB3B-D3BAE4751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34" y="1006519"/>
            <a:ext cx="2405348" cy="48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65466"/>
      </p:ext>
    </p:extLst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3441E2-04D7-4958-BFC2-F3D18547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1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6A9743-81DB-4ACE-BBB6-B1790764C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04" y="975970"/>
            <a:ext cx="3232451" cy="23177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3ACC66-62BF-41B3-8DA0-2FC355998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61" y="3564294"/>
            <a:ext cx="3261485" cy="23177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719BA8-BF32-4105-A244-96E304F65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046" y="3564294"/>
            <a:ext cx="3218696" cy="23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3135"/>
      </p:ext>
    </p:extLst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BF4B5C-9F36-4A76-AF27-4F46F7E30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53" y="971207"/>
            <a:ext cx="4934639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49B5F0-8983-4052-AABC-A2DEFC220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10" y="971207"/>
            <a:ext cx="3329108" cy="23578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016343-1EEB-4F9E-A633-BCE700EB5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33" y="3528969"/>
            <a:ext cx="3302354" cy="23578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2D1E63-D1CB-4124-AFAD-42C51F9C4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64" y="3528969"/>
            <a:ext cx="3296780" cy="235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140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3C45FB-1D94-4E19-8042-0D0E1AD8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2" y="904522"/>
            <a:ext cx="5029902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FC7E47-ADEA-4FE4-886A-D74A3BDD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88" y="904522"/>
            <a:ext cx="5039428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52377"/>
      </p:ext>
    </p:extLst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4FBB0A-0C1F-4235-8BD6-719191F5F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54" y="432968"/>
            <a:ext cx="3866092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F7A055-AACE-4482-9219-A87DABFA5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0" y="432968"/>
            <a:ext cx="3599094" cy="59825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D79799-6F1F-498A-A658-B3EF015A4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99" y="432967"/>
            <a:ext cx="3581900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0134"/>
      </p:ext>
    </p:extLst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0C0F34-6459-4499-A3C4-53E3B3AC3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" y="380574"/>
            <a:ext cx="3897815" cy="6096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913510-2EB9-4EED-8877-CBF929C5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780" y="380574"/>
            <a:ext cx="3572374" cy="6096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AA9F42-8D98-48F1-88D4-94E2FE465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37" y="380574"/>
            <a:ext cx="3589735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63894"/>
      </p:ext>
    </p:extLst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427045-D87C-46EF-9F02-8EA36D71C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4" y="904522"/>
            <a:ext cx="5039428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B70EA7-ACE2-4F03-B33B-13FFBD2FD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90" y="904522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62315"/>
      </p:ext>
    </p:extLst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9DB38D-7400-4AC1-9866-69CC3CD7A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294" y="437732"/>
            <a:ext cx="3852897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6775EC-F176-4EF3-8190-A51C7854B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2" y="428206"/>
            <a:ext cx="3581900" cy="59825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EE212F-938A-4959-94F2-6E75D479B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428205"/>
            <a:ext cx="3600953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88637"/>
      </p:ext>
    </p:extLst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A514E3-96C8-42DE-AF19-0D1E572E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2" y="652075"/>
            <a:ext cx="3581900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E95CC-071E-4B2A-AF42-38392D69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375811"/>
            <a:ext cx="3572374" cy="61063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A8274-DFE3-4990-A6E3-29461FCDA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89" y="375811"/>
            <a:ext cx="3562847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6531"/>
      </p:ext>
    </p:extLst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F5EF54-9557-4006-8A12-A5BFA4950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773" y="371048"/>
            <a:ext cx="3591426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1E0C77-C6FB-4AD8-A9F6-5CB42167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53" y="371048"/>
            <a:ext cx="3572374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50828"/>
      </p:ext>
    </p:extLst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2D523A-44CB-47C4-B2C6-FCC814FD8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" y="2397554"/>
            <a:ext cx="2020619" cy="2062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69DD32-EE25-4C8D-AE82-B8380206F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11" y="2528316"/>
            <a:ext cx="2368220" cy="18013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417B3C-AADD-48F4-A6AB-E559663A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39" y="747333"/>
            <a:ext cx="3600953" cy="53633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6C15EC-2DB9-42E8-A295-B30C95816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600" y="775912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26423"/>
      </p:ext>
    </p:extLst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485DF7-A9BC-4C63-87D8-2DBFD8C2A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0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E2E18B-895B-44D9-BBA6-0FCE5A040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909286"/>
            <a:ext cx="3600953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CE244F-3D95-4881-AE3B-2FBB139EA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577" y="918812"/>
            <a:ext cx="3600953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46188"/>
      </p:ext>
    </p:extLst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E710A-6C3E-4820-8374-53149F97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" y="2582223"/>
            <a:ext cx="2224632" cy="16935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EBB3C8-D7A5-43F1-878F-0EAC3142C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20" y="1045474"/>
            <a:ext cx="3030477" cy="45335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0A6693-8C0B-4158-8FD7-DABAB2F9A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57" y="1045473"/>
            <a:ext cx="3033095" cy="45335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DB6D4D-A654-4C78-9891-DCC2CE3BF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12" y="1045472"/>
            <a:ext cx="3181911" cy="453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1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2E89A-CCDC-438B-8F1B-009A541A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20309479"/>
      </p:ext>
    </p:extLst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5B86C-8403-416D-8C91-CD862297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CBB4C1-BFCD-4EF4-A827-530309725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48" y="2675515"/>
            <a:ext cx="9174504" cy="24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63098"/>
      </p:ext>
    </p:extLst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E71CE0-8CC6-4B82-91D9-2B8D5973A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32"/>
            <a:ext cx="12192000" cy="66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862"/>
      </p:ext>
    </p:extLst>
  </p:cSld>
  <p:clrMapOvr>
    <a:masterClrMapping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A7AB4E-65E9-4211-9FA8-B0E17A15D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6" y="993911"/>
            <a:ext cx="10479468" cy="234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7085"/>
      </p:ext>
    </p:extLst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30202"/>
      </p:ext>
    </p:extLst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BACFB7-1FA2-4CC1-BF7A-DADC2DEED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6" y="122704"/>
            <a:ext cx="6087325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70361"/>
      </p:ext>
    </p:extLst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CA3575-937A-4BBA-8B99-4D9AA5163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98" y="782755"/>
            <a:ext cx="6963804" cy="52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06204"/>
      </p:ext>
    </p:extLst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BC581B-49B8-4267-81E8-4A4FF746C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9" y="1906269"/>
            <a:ext cx="10995601" cy="304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4684"/>
      </p:ext>
    </p:extLst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A74B0-C054-457B-BE19-B7E0927F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682719859"/>
      </p:ext>
    </p:extLst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D8731-5F0A-44FC-ACC2-A2B9F2A53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В расходной и приходе денег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2D103C-35EF-4748-B80C-13D540C0A8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96700" y="1462088"/>
            <a:ext cx="3198597" cy="506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821C43-F6BB-4719-B0F8-83C4D69F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505768741"/>
      </p:ext>
    </p:extLst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761542-2E4C-4FDF-A708-681004B302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8052" y="881124"/>
            <a:ext cx="5189441" cy="50957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6B7509-F20E-4220-90AB-E7104A2D4F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4509" y="823215"/>
            <a:ext cx="5239385" cy="51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22518"/>
      </p:ext>
    </p:extLst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4908A1-1AA8-4827-BF67-49ADAECAC4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991" y="924488"/>
            <a:ext cx="5499763" cy="50090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B5B18-34E0-43E2-9604-868A5D30D6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4488"/>
            <a:ext cx="5509539" cy="50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41932"/>
      </p:ext>
    </p:extLst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B3807C-6E7A-48BB-8182-7857ABEB2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31" y="346077"/>
            <a:ext cx="3353268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189BE2-E2C2-41F4-8FCD-82FB599FD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627" y="356759"/>
            <a:ext cx="3975842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65330"/>
      </p:ext>
    </p:extLst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CDD2F6-B068-4290-BD20-2CCF001308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16869" y="254476"/>
            <a:ext cx="4358261" cy="7622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85A7D-70EB-4E99-ACA8-40F6B2CD13B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83645" y="1301405"/>
            <a:ext cx="3624707" cy="530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1579"/>
      </p:ext>
    </p:extLst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DA8DDD-DAEE-4543-8D80-7C4F062B23A6}"/>
              </a:ext>
            </a:extLst>
          </p:cNvPr>
          <p:cNvSpPr/>
          <p:nvPr/>
        </p:nvSpPr>
        <p:spPr>
          <a:xfrm>
            <a:off x="4168612" y="5868264"/>
            <a:ext cx="385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 ФОРМЫ СПИСКА УБРАТЬ ПОЛЕ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1F072C-A906-4D13-90CE-48881D8F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87" y="306442"/>
            <a:ext cx="6592220" cy="28102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B390C7-CC6A-4506-B33B-9C93AF58A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598" y="3525564"/>
            <a:ext cx="6620799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9489"/>
      </p:ext>
    </p:extLst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322C04-7170-4905-B608-DDB635F33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9</a:t>
            </a:r>
          </a:p>
        </p:txBody>
      </p:sp>
    </p:spTree>
    <p:extLst>
      <p:ext uri="{BB962C8B-B14F-4D97-AF65-F5344CB8AC3E}">
        <p14:creationId xmlns:p14="http://schemas.microsoft.com/office/powerpoint/2010/main" val="953571004"/>
      </p:ext>
    </p:extLst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75FF31-2DF1-45A7-918E-AF1BB20F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62475933"/>
      </p:ext>
    </p:extLst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0A169-1769-4DE6-B2C6-8BA655AE3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4714" y="1014095"/>
            <a:ext cx="4677410" cy="48298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E4DC4C-8E62-4C43-96ED-AB717ADCAB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11969" y="1064895"/>
            <a:ext cx="5940425" cy="47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46453"/>
      </p:ext>
    </p:extLst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06EB1FA-7002-4D84-B751-72E7ED17FA2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6" y="1253331"/>
            <a:ext cx="54628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15"/>
      </p:ext>
    </p:extLst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C4CA05-8FF4-44C6-9175-DC53E1A018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0522" y="680720"/>
            <a:ext cx="3771900" cy="54965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E507BB-4663-46B6-89E9-3F9DC48AE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19" y="2795499"/>
            <a:ext cx="1667108" cy="1267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169844-FBE8-463C-B362-0B724A0E2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935" y="652075"/>
            <a:ext cx="3820058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798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7E3C04-69D2-45E9-8A56-9922A3B95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2272" y="2614612"/>
            <a:ext cx="197167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B83D02-98DE-4879-A5D0-BDF2B9704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43947" y="2633662"/>
            <a:ext cx="1924050" cy="16097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CECA35-1696-43C5-8A30-4E66DEB4D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672" y="766388"/>
            <a:ext cx="3772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1998"/>
      </p:ext>
    </p:extLst>
  </p:cSld>
  <p:clrMapOvr>
    <a:masterClrMapping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09B1D4-AB1D-45A1-97C8-65E091592D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1" y="1074101"/>
            <a:ext cx="5940425" cy="4730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7DB9AB-E37A-4969-9F74-C7BA2120F7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53782"/>
            <a:ext cx="5940425" cy="475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30601"/>
      </p:ext>
    </p:extLst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1C8588-13F3-4646-99D9-3F41DD2C29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62037"/>
            <a:ext cx="59404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07571"/>
      </p:ext>
    </p:extLst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A15783-8C58-421D-AEC1-7E3A12CC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985496"/>
            <a:ext cx="8173591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9018"/>
      </p:ext>
    </p:extLst>
  </p:cSld>
  <p:clrMapOvr>
    <a:masterClrMapping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90FACE-0ED6-49C6-B0E1-D735F60BDE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280160"/>
            <a:ext cx="5520690" cy="4297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A5D0E9-D75B-4AA5-A229-5197743984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35380"/>
            <a:ext cx="5940425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72744"/>
      </p:ext>
    </p:extLst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4190FC-AB17-4DE1-8300-4747EC92A4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7123" y="533400"/>
            <a:ext cx="3009900" cy="579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1E1051-B572-4CB1-8109-6CA86ECD45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83430" y="502920"/>
            <a:ext cx="3025140" cy="58521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A75D1B-354B-4912-8C2E-22C0E15CFB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34977" y="659130"/>
            <a:ext cx="3040380" cy="55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44046"/>
      </p:ext>
    </p:extLst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54D90-4E83-47BD-BBDB-E96565B9E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4043074758"/>
      </p:ext>
    </p:extLst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27C83A-AD72-47D8-B8DC-3BA1192C1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29395777"/>
      </p:ext>
    </p:extLst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351444-7693-46AA-B067-712E13F8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9235E48-C39F-4CFC-B38E-67106C21A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706" y="2562818"/>
            <a:ext cx="6182588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66284"/>
      </p:ext>
    </p:extLst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120ACF-07E0-4CB5-8AFD-CA48BE82B4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276350"/>
            <a:ext cx="486791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71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389F0D-B2AF-4CA8-841B-55E83A10A7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2312" y="1057775"/>
            <a:ext cx="8447376" cy="474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47287"/>
      </p:ext>
    </p:extLst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EE2F87-6E11-43CA-8B69-7A2731FD22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245052"/>
            <a:ext cx="5940425" cy="125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C2EFEA-EFD4-4C52-AC3C-B2EF0D8C86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7" y="4552373"/>
            <a:ext cx="5940425" cy="20605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504377-134C-4C16-A081-01664720A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997" y="1528647"/>
            <a:ext cx="4938003" cy="299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98213"/>
      </p:ext>
    </p:extLst>
  </p:cSld>
  <p:clrMapOvr>
    <a:masterClrMapping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F260EE-8DE3-4968-A163-7D6C8FFF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335313"/>
            <a:ext cx="8602275" cy="11812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6CECA3-7134-4DAF-A3CC-48E3BBB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677" y="1565069"/>
            <a:ext cx="8554644" cy="1257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F64EFF-F81B-40A4-A3AB-3BD123EB5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953" y="2961344"/>
            <a:ext cx="6144092" cy="356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77712"/>
      </p:ext>
    </p:extLst>
  </p:cSld>
  <p:clrMapOvr>
    <a:masterClrMapping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DA6ECA-89AE-4A03-89BC-C38D41F5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90577"/>
            <a:ext cx="1138396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17050"/>
      </p:ext>
    </p:extLst>
  </p:cSld>
  <p:clrMapOvr>
    <a:masterClrMapping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75FF31-2DF1-45A7-918E-AF1BB20F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4051395851"/>
      </p:ext>
    </p:extLst>
  </p:cSld>
  <p:clrMapOvr>
    <a:masterClrMapping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3254"/>
      </p:ext>
    </p:extLst>
  </p:cSld>
  <p:clrMapOvr>
    <a:masterClrMapping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12D281-6E11-4045-9075-A8E8A37DF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2212" y="1233835"/>
            <a:ext cx="5548358" cy="43903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12A82-4577-4148-9E39-8B3CA5DDEB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33374" y="1233835"/>
            <a:ext cx="5526414" cy="439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52796"/>
      </p:ext>
    </p:extLst>
  </p:cSld>
  <p:clrMapOvr>
    <a:masterClrMapping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B6D77B-0C4D-418F-97D7-25D179768E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0628" y="203147"/>
            <a:ext cx="4110743" cy="645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58875"/>
      </p:ext>
    </p:extLst>
  </p:cSld>
  <p:clrMapOvr>
    <a:masterClrMapping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B3873C-C8EF-47AA-815E-5E9818ABB3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306" y="2188301"/>
            <a:ext cx="2362670" cy="24813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039AF-B58B-4539-82F5-3A852DA1CF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15969" y="365714"/>
            <a:ext cx="4067211" cy="61265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B12243-5BE4-49A9-B83E-CB23D7A273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6172" y="365714"/>
            <a:ext cx="4111017" cy="61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08998"/>
      </p:ext>
    </p:extLst>
  </p:cSld>
  <p:clrMapOvr>
    <a:masterClrMapping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5F871A-E1CA-4E41-ACA0-878356332A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19922" y="1692998"/>
            <a:ext cx="8152156" cy="48398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7B805D-1CAC-4B0F-941E-5DECE7BE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434" y="325122"/>
            <a:ext cx="6363132" cy="11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152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B232BD-5446-49EF-8DF5-8ACE8F6759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548" y="92469"/>
            <a:ext cx="7280901" cy="17830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4A3AE1-95BF-425B-8732-6285200013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5546" y="2419029"/>
            <a:ext cx="3373303" cy="20199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47D811-3685-45EC-B06D-A4B53E518CD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6890" y="1987785"/>
            <a:ext cx="3509559" cy="45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00591"/>
      </p:ext>
    </p:extLst>
  </p:cSld>
  <p:clrMapOvr>
    <a:masterClrMapping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7D0B4-EF86-46CD-B996-09A4D98F52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2755" y="2285512"/>
            <a:ext cx="3577065" cy="22869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8BE1C3-BFA1-4A83-AF49-B24AA7245C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08243" y="175288"/>
            <a:ext cx="3933907" cy="65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19448"/>
      </p:ext>
    </p:extLst>
  </p:cSld>
  <p:clrMapOvr>
    <a:masterClrMapping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7D1E33-649F-4071-9A91-3E347740F6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029" y="1384908"/>
            <a:ext cx="11869942" cy="4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920"/>
      </p:ext>
    </p:extLst>
  </p:cSld>
  <p:clrMapOvr>
    <a:masterClrMapping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15DDC9-31FF-41C7-89A0-E0EB7C958F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6767" y="572368"/>
            <a:ext cx="6418466" cy="57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3850"/>
      </p:ext>
    </p:extLst>
  </p:cSld>
  <p:clrMapOvr>
    <a:masterClrMapping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A53336-3832-4CE0-98EF-05045FE7E7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0801" y="337747"/>
            <a:ext cx="6930397" cy="61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38752"/>
      </p:ext>
    </p:extLst>
  </p:cSld>
  <p:clrMapOvr>
    <a:masterClrMapping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0A5F0-1AAC-406F-8819-826D0167AF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3029" y="1568190"/>
            <a:ext cx="4465941" cy="37216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BEC206-EDC6-423A-99F0-A316740420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63032" y="1000486"/>
            <a:ext cx="5117012" cy="48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0536"/>
      </p:ext>
    </p:extLst>
  </p:cSld>
  <p:clrMapOvr>
    <a:masterClrMapping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85B495-15D5-4F99-87B3-C74AC60F3F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1684" y="1826563"/>
            <a:ext cx="10388631" cy="32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06625"/>
      </p:ext>
    </p:extLst>
  </p:cSld>
  <p:clrMapOvr>
    <a:masterClrMapping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C3279-4D12-4169-A795-4707A4A8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294889046"/>
      </p:ext>
    </p:extLst>
  </p:cSld>
  <p:clrMapOvr>
    <a:masterClrMapping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F529BD-D0C4-4EC4-AAFA-FB73AD2F8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03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 (НЕ ОБЯЗАТЕЛЬНО)</a:t>
            </a:r>
            <a:br>
              <a:rPr lang="ru-RU" dirty="0"/>
            </a:br>
            <a:r>
              <a:rPr lang="ru-RU" dirty="0"/>
              <a:t>ПРИХОД МОЖНО ДЕЛАТЬ ОПЕРАЦИЕЙ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62FBCF-E8AC-476E-85EA-CF9BCB423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762" y="3483038"/>
            <a:ext cx="1800476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0145"/>
      </p:ext>
    </p:extLst>
  </p:cSld>
  <p:clrMapOvr>
    <a:masterClrMapping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B2A61-13FE-4445-93E0-E8BACB8C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FD14FC-FD5B-4F06-B41C-27561829FE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538" y="2864890"/>
            <a:ext cx="11348923" cy="11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72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DC6D99-ED4B-4D64-8026-91E6A64FCA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3252" y="782443"/>
            <a:ext cx="8845495" cy="529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15457"/>
      </p:ext>
    </p:extLst>
  </p:cSld>
  <p:clrMapOvr>
    <a:masterClrMapping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6EFF0-124A-41E9-BC57-48E298EB56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99354" y="307819"/>
            <a:ext cx="8793291" cy="1719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DB41F7-29F7-42E9-8CB5-71821A0A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77" y="2026999"/>
            <a:ext cx="8916644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460"/>
      </p:ext>
    </p:extLst>
  </p:cSld>
  <p:clrMapOvr>
    <a:masterClrMapping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48BF-B5F8-442E-A257-FE66C04E0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400895"/>
            <a:ext cx="6887536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EF285-903F-45ED-9CFC-AE9344D0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3342454"/>
            <a:ext cx="6906589" cy="933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771E8A-D01D-48A9-A0B7-3D4008998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705" y="4388538"/>
            <a:ext cx="6897063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22645"/>
      </p:ext>
    </p:extLst>
  </p:cSld>
  <p:clrMapOvr>
    <a:masterClrMapping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018B37-BD55-443A-B3A4-C1586790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54" y="2140175"/>
            <a:ext cx="10149492" cy="25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92422"/>
      </p:ext>
    </p:extLst>
  </p:cSld>
  <p:clrMapOvr>
    <a:masterClrMapping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75FF31-2DF1-45A7-918E-AF1BB20F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948062847"/>
      </p:ext>
    </p:extLst>
  </p:cSld>
  <p:clrMapOvr>
    <a:masterClrMapping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92CC5E-A3DA-4ED1-95EE-3FA0BDB52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1014075"/>
            <a:ext cx="6058746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16575"/>
      </p:ext>
    </p:extLst>
  </p:cSld>
  <p:clrMapOvr>
    <a:masterClrMapping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FEA954-607C-4C43-84DE-604D83A5E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9" y="2785973"/>
            <a:ext cx="1524213" cy="1286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71EEAF-059A-4B00-8257-25E8D5B3A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7" y="361363"/>
            <a:ext cx="3581900" cy="6134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AEC776-1EB1-489F-BB6F-C890D904F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85" y="366973"/>
            <a:ext cx="3775260" cy="61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77037"/>
      </p:ext>
    </p:extLst>
  </p:cSld>
  <p:clrMapOvr>
    <a:masterClrMapping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B6ED79-E793-4A39-B674-7453E9110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71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3B606C-7E41-4773-9662-66FC78941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03" y="275785"/>
            <a:ext cx="3591426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61486"/>
      </p:ext>
    </p:extLst>
  </p:cSld>
  <p:clrMapOvr>
    <a:masterClrMapping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D3C4FE-2549-4A38-B7D5-A01B494C4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251969"/>
            <a:ext cx="9002381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41502"/>
      </p:ext>
    </p:extLst>
  </p:cSld>
  <p:clrMapOvr>
    <a:masterClrMapping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E9A191-7451-4050-98DB-BE5FC4B2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04" y="873327"/>
            <a:ext cx="9078592" cy="8192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085721-457E-4379-9162-C14219538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16" y="2088404"/>
            <a:ext cx="7116168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501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1D38E2-82E0-4AAD-8C4E-FB2B39548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40" y="2514808"/>
            <a:ext cx="2814120" cy="18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32594"/>
      </p:ext>
    </p:extLst>
  </p:cSld>
  <p:clrMapOvr>
    <a:masterClrMapping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94EB3A-B4DC-4ED8-93C7-32F41F42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38" y="975970"/>
            <a:ext cx="4972744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E2BDB6-B6C1-45D8-A589-957D29B5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6" y="975970"/>
            <a:ext cx="3256964" cy="24530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A637A2-3DF5-4D04-BD9B-660901589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534" y="975970"/>
            <a:ext cx="3247866" cy="24530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64036D-0044-42F2-B473-C186649C3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6" y="3429001"/>
            <a:ext cx="3256964" cy="2453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5BED2DB-9546-447C-BE7C-F24481ABC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985" y="3429000"/>
            <a:ext cx="3256964" cy="24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16207"/>
      </p:ext>
    </p:extLst>
  </p:cSld>
  <p:clrMapOvr>
    <a:masterClrMapping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50FB8-1D98-41EF-A523-406D55FAE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32" y="324293"/>
            <a:ext cx="3816821" cy="28807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A9FE13-85A6-4085-96B4-F0104B26B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18" y="324293"/>
            <a:ext cx="3819450" cy="28807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978F2A-C18F-45D9-B80D-BCD8FC516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18" y="3652935"/>
            <a:ext cx="3835635" cy="28807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6E8EF-652A-49C8-B605-BA3755E7F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19" y="3652936"/>
            <a:ext cx="3819450" cy="28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47823"/>
      </p:ext>
    </p:extLst>
  </p:cSld>
  <p:clrMapOvr>
    <a:masterClrMapping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6F3C8-F2CB-4AB2-9B97-81EF8F46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5" y="899759"/>
            <a:ext cx="5077534" cy="505848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789290-0961-4D48-99CC-96EEB9DEC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686" y="899759"/>
            <a:ext cx="5477639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63208"/>
      </p:ext>
    </p:extLst>
  </p:cSld>
  <p:clrMapOvr>
    <a:masterClrMapping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40FD0B-3175-4B95-A572-BBB142B57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437733"/>
            <a:ext cx="3581900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133F7D-02A4-4E26-8CB4-7193DB474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622" y="442495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CAF880-61DA-42C8-93A0-B0E5F1ACB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585" y="437733"/>
            <a:ext cx="3885309" cy="59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37463"/>
      </p:ext>
    </p:extLst>
  </p:cSld>
  <p:clrMapOvr>
    <a:masterClrMapping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5F9B6A-1D42-4114-93A3-96CDDF90E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40" y="340807"/>
            <a:ext cx="3701319" cy="617638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994765-EAEE-4C7D-AF3E-3AEC68284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538" y="340807"/>
            <a:ext cx="3401348" cy="617638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F8F23E-6DDB-4C6E-BB91-6F049CCE7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82" y="340807"/>
            <a:ext cx="3737779" cy="61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26787"/>
      </p:ext>
    </p:extLst>
  </p:cSld>
  <p:clrMapOvr>
    <a:masterClrMapping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97CA1F-4584-4775-8C04-6468E1E86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27" y="1098130"/>
            <a:ext cx="2826213" cy="48128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AEF4E2-7843-4AA7-AC06-B30067078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47" y="1098131"/>
            <a:ext cx="2818716" cy="481280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FE506F-1C1C-410D-960A-CC9DF5D2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24" y="1098130"/>
            <a:ext cx="2636123" cy="481280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ACB273-F460-4FB5-8682-D817BAF9E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4640" y="1098130"/>
            <a:ext cx="2635407" cy="48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88533"/>
      </p:ext>
    </p:extLst>
  </p:cSld>
  <p:clrMapOvr>
    <a:masterClrMapping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178B79-F1E8-4FEE-A3B3-12D12460C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26" y="2528762"/>
            <a:ext cx="1943371" cy="18004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5A05FF-ABDA-48D7-BCC2-E5A7C0116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0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23F80E-2484-4AC8-A363-B73769488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3" y="761628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65906"/>
      </p:ext>
    </p:extLst>
  </p:cSld>
  <p:clrMapOvr>
    <a:masterClrMapping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C5F3AB-FA14-44ED-825B-E5AE1D54C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756865"/>
            <a:ext cx="3581900" cy="5344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C80163-1FAF-41FE-95EB-0F8448310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736" y="761628"/>
            <a:ext cx="3581900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C493B-1D48-465B-B0F4-B6176ABEF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87" y="756864"/>
            <a:ext cx="3714562" cy="53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40738"/>
      </p:ext>
    </p:extLst>
  </p:cSld>
  <p:clrMapOvr>
    <a:masterClrMapping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66367-0183-4021-B051-0776EF2A7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17" y="923575"/>
            <a:ext cx="3591426" cy="5010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F8C1D7-FE03-40C5-9132-C5C49F154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9" y="923575"/>
            <a:ext cx="3581900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478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37A3F-BFBD-4A4A-8BA4-3584A0D02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463236990"/>
      </p:ext>
    </p:extLst>
  </p:cSld>
  <p:clrMapOvr>
    <a:masterClrMapping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37B9B-9B7D-4DDE-BAEA-02EFC563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86F472-30AD-437B-B70F-3BCB62A18C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7623" y="2655983"/>
            <a:ext cx="10596754" cy="2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61613"/>
      </p:ext>
    </p:extLst>
  </p:cSld>
  <p:clrMapOvr>
    <a:masterClrMapping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1F0696-97C6-4514-9323-AB2BDA7D14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23821" y="628538"/>
            <a:ext cx="6344357" cy="56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03662"/>
      </p:ext>
    </p:extLst>
  </p:cSld>
  <p:clrMapOvr>
    <a:masterClrMapping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C77A64-07DF-4F19-B6BE-20FA07529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85" y="252753"/>
            <a:ext cx="9956629" cy="635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23494"/>
      </p:ext>
    </p:extLst>
  </p:cSld>
  <p:clrMapOvr>
    <a:masterClrMapping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EF78FA-90BE-4229-8EE0-C0EF375945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6047" y="1356596"/>
            <a:ext cx="9999905" cy="15595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59C64F-8A59-4793-B151-1EC29A8203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6047" y="3941825"/>
            <a:ext cx="9999904" cy="18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31047"/>
      </p:ext>
    </p:extLst>
  </p:cSld>
  <p:clrMapOvr>
    <a:masterClrMapping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05558A-0F7A-4BAE-9503-8121CACE6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81340"/>
            <a:ext cx="7897327" cy="43440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99F987-84AA-4137-A4B4-61F9FCC60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3" y="4679174"/>
            <a:ext cx="6096851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5478"/>
      </p:ext>
    </p:extLst>
  </p:cSld>
  <p:clrMapOvr>
    <a:masterClrMapping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ABB6AC-5080-4C22-849D-2D67E3D7D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31" y="2191863"/>
            <a:ext cx="8752738" cy="247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1420"/>
      </p:ext>
    </p:extLst>
  </p:cSld>
  <p:clrMapOvr>
    <a:masterClrMapping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75FF31-2DF1-45A7-918E-AF1BB20F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476703905"/>
      </p:ext>
    </p:extLst>
  </p:cSld>
  <p:clrMapOvr>
    <a:masterClrMapping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9884C9-50B7-4CF6-BCDB-6D6E35959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24979"/>
            <a:ext cx="3749375" cy="560803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8096B2-7B32-461C-BAF7-B4543651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92" y="2207958"/>
            <a:ext cx="3145107" cy="24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94284"/>
      </p:ext>
    </p:extLst>
  </p:cSld>
  <p:clrMapOvr>
    <a:masterClrMapping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EFD2ECB-8A6A-492A-92BB-E252CEBF0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261495"/>
            <a:ext cx="920243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602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A1546-1651-4D76-A318-C61D76E7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603" y="542522"/>
            <a:ext cx="3362794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1111"/>
      </p:ext>
    </p:extLst>
  </p:cSld>
  <p:clrMapOvr>
    <a:masterClrMapping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D5A3A-88C3-4AD4-912B-B5E7BD46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</a:t>
            </a:r>
          </a:p>
        </p:txBody>
      </p:sp>
    </p:spTree>
    <p:extLst>
      <p:ext uri="{BB962C8B-B14F-4D97-AF65-F5344CB8AC3E}">
        <p14:creationId xmlns:p14="http://schemas.microsoft.com/office/powerpoint/2010/main" val="38896556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AF64BC-E728-4FF7-8912-D681FC534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50" y="452019"/>
            <a:ext cx="3343742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9444</TotalTime>
  <Words>49482</Words>
  <Application>Microsoft Office PowerPoint</Application>
  <PresentationFormat>Широкоэкранный</PresentationFormat>
  <Paragraphs>6447</Paragraphs>
  <Slides>771</Slides>
  <Notes>100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771</vt:i4>
      </vt:variant>
    </vt:vector>
  </HeadingPairs>
  <TitlesOfParts>
    <vt:vector size="776" baseType="lpstr">
      <vt:lpstr>Arial</vt:lpstr>
      <vt:lpstr>Calibri</vt:lpstr>
      <vt:lpstr>Calibri Light</vt:lpstr>
      <vt:lpstr>Times New Roman</vt:lpstr>
      <vt:lpstr>Тема Office</vt:lpstr>
      <vt:lpstr>Полные решения билетов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приходная</vt:lpstr>
      <vt:lpstr>Обработка проведения расходная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2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приходной</vt:lpstr>
      <vt:lpstr>Обработка проведения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КОД ЗАТРАТЫ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КОД ЗАРПЛАТА К ВЫПЛАТЕ</vt:lpstr>
      <vt:lpstr>Презентация PowerPoint</vt:lpstr>
      <vt:lpstr>КОД ФОРМЫ ДОКУМЕНТА ЗарплатаКВыплате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МОДУЛЯ СЕРВЕР</vt:lpstr>
      <vt:lpstr>Презентация PowerPoint</vt:lpstr>
      <vt:lpstr>КОД МОДУЛЯ ПРИЛОЖЕНИЯ</vt:lpstr>
      <vt:lpstr>Презентация PowerPoint</vt:lpstr>
      <vt:lpstr>Билет 3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ДОКУМЕНТА НАЗНАЧЕНИЕ УЧЕТНОЙ ПОЛИТИКИ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Убрали количество в регистре бухгалтерии и количественный признак учета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Презентация PowerPoint</vt:lpstr>
      <vt:lpstr>Презентация PowerPoint</vt:lpstr>
      <vt:lpstr>КОД ФОРМЫ КОРРЕКТИРОВКИ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Добавить номер строки в запрос расходной </vt:lpstr>
      <vt:lpstr>Билет 4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РАСЧЕТ СУММ ДОКУМЕТА КУПЛИ-ПРОДАЖА:</vt:lpstr>
      <vt:lpstr>Презентация PowerPoint</vt:lpstr>
      <vt:lpstr>КОД КУПЛИ ПРОДАЖИ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</vt:lpstr>
      <vt:lpstr>Билет 5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В ПРИХОДНОЙ И РАСХОДНОЙ: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</vt:lpstr>
      <vt:lpstr>КОД ФОРМЫ ЗАДАЧИ</vt:lpstr>
      <vt:lpstr>Билет 6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УБРАТЬ ПОДРАЗДЕЛЕНИЯ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ПОЛУЧЕНИЕ ОПЛАТ ОТ ПАССАЖИРОВ</vt:lpstr>
      <vt:lpstr>КОД НАБОРА ЗАПИСЕЙ РЕГИСТРА ОПЛАТА ПАССАЖИРОВ</vt:lpstr>
      <vt:lpstr>Презентация PowerPoint</vt:lpstr>
      <vt:lpstr>Презентация PowerPoint</vt:lpstr>
      <vt:lpstr>Презентация PowerPoint</vt:lpstr>
      <vt:lpstr>КОД НАЧИСЛЕНИЯ ЗАРПЛАТЫ</vt:lpstr>
      <vt:lpstr>Отчет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7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 ПОДБОРА</vt:lpstr>
      <vt:lpstr>КОД ФОРМЫ РАСХОДНОЙ</vt:lpstr>
      <vt:lpstr>Билет 8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БЮДЖЕТ</vt:lpstr>
      <vt:lpstr>КОД ОБЩЕГО МОДУЛЯ ПРОВЕДЕНИЕ ДОКУМЕНТОВ</vt:lpstr>
      <vt:lpstr>КОД ДОКУМЕНТОВ ПРИХОДНОЙ, РАСХОДНОЙ, ПРИХОД И РАСХОД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Презентация PowerPoint</vt:lpstr>
      <vt:lpstr>Презентация PowerPoint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В расходной и приходе денег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9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ПРИХОДНОЙ (НЕ ОБЯЗАТЕЛЬНО) ПРИХОД МОЖНО ДЕЛАТЬ ОПЕРАЦИЕЙ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КОД ФОРМЫ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2093</cp:revision>
  <dcterms:created xsi:type="dcterms:W3CDTF">2024-08-18T10:08:46Z</dcterms:created>
  <dcterms:modified xsi:type="dcterms:W3CDTF">2024-11-03T15:03:09Z</dcterms:modified>
</cp:coreProperties>
</file>